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56" r:id="rId2"/>
    <p:sldId id="358" r:id="rId3"/>
    <p:sldId id="360" r:id="rId4"/>
    <p:sldId id="361" r:id="rId5"/>
    <p:sldId id="364" r:id="rId6"/>
    <p:sldId id="363" r:id="rId7"/>
    <p:sldId id="365" r:id="rId8"/>
    <p:sldId id="366" r:id="rId9"/>
    <p:sldId id="367" r:id="rId10"/>
    <p:sldId id="368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1" r:id="rId22"/>
    <p:sldId id="382" r:id="rId23"/>
    <p:sldId id="383" r:id="rId24"/>
    <p:sldId id="410" r:id="rId25"/>
    <p:sldId id="411" r:id="rId26"/>
    <p:sldId id="412" r:id="rId27"/>
    <p:sldId id="413" r:id="rId28"/>
    <p:sldId id="414" r:id="rId29"/>
    <p:sldId id="415" r:id="rId30"/>
    <p:sldId id="384" r:id="rId31"/>
    <p:sldId id="385" r:id="rId32"/>
    <p:sldId id="386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59" r:id="rId44"/>
    <p:sldId id="387" r:id="rId45"/>
    <p:sldId id="388" r:id="rId46"/>
    <p:sldId id="419" r:id="rId47"/>
    <p:sldId id="420" r:id="rId48"/>
    <p:sldId id="428" r:id="rId49"/>
    <p:sldId id="429" r:id="rId50"/>
    <p:sldId id="430" r:id="rId51"/>
    <p:sldId id="431" r:id="rId52"/>
    <p:sldId id="421" r:id="rId53"/>
    <p:sldId id="423" r:id="rId54"/>
    <p:sldId id="434" r:id="rId55"/>
    <p:sldId id="417" r:id="rId56"/>
    <p:sldId id="432" r:id="rId57"/>
    <p:sldId id="418" r:id="rId58"/>
    <p:sldId id="433" r:id="rId59"/>
    <p:sldId id="424" r:id="rId60"/>
    <p:sldId id="425" r:id="rId61"/>
    <p:sldId id="426" r:id="rId62"/>
    <p:sldId id="435" r:id="rId63"/>
    <p:sldId id="389" r:id="rId64"/>
    <p:sldId id="436" r:id="rId65"/>
    <p:sldId id="390" r:id="rId66"/>
    <p:sldId id="437" r:id="rId67"/>
    <p:sldId id="438" r:id="rId68"/>
    <p:sldId id="439" r:id="rId69"/>
    <p:sldId id="441" r:id="rId70"/>
    <p:sldId id="442" r:id="rId71"/>
    <p:sldId id="443" r:id="rId72"/>
    <p:sldId id="444" r:id="rId73"/>
    <p:sldId id="445" r:id="rId74"/>
    <p:sldId id="446" r:id="rId75"/>
    <p:sldId id="447" r:id="rId76"/>
    <p:sldId id="448" r:id="rId77"/>
    <p:sldId id="482" r:id="rId78"/>
    <p:sldId id="460" r:id="rId79"/>
    <p:sldId id="462" r:id="rId80"/>
    <p:sldId id="463" r:id="rId81"/>
    <p:sldId id="464" r:id="rId82"/>
    <p:sldId id="465" r:id="rId83"/>
    <p:sldId id="466" r:id="rId84"/>
    <p:sldId id="467" r:id="rId85"/>
    <p:sldId id="468" r:id="rId86"/>
    <p:sldId id="469" r:id="rId87"/>
    <p:sldId id="470" r:id="rId88"/>
    <p:sldId id="471" r:id="rId89"/>
    <p:sldId id="461" r:id="rId90"/>
    <p:sldId id="472" r:id="rId91"/>
    <p:sldId id="473" r:id="rId92"/>
    <p:sldId id="474" r:id="rId93"/>
    <p:sldId id="475" r:id="rId94"/>
    <p:sldId id="476" r:id="rId95"/>
    <p:sldId id="477" r:id="rId96"/>
    <p:sldId id="478" r:id="rId97"/>
    <p:sldId id="479" r:id="rId98"/>
    <p:sldId id="480" r:id="rId99"/>
    <p:sldId id="481" r:id="rId10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445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467690"/>
            <a:ext cx="8072119" cy="726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132410"/>
            <a:ext cx="6592570" cy="726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4650" y="1746250"/>
            <a:ext cx="7715250" cy="4361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avatpoint.com/jstl-core-out-ta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office.com/Pages/ResponsePage.aspx?id=PaYKCtCCoUu5CdeYbs5MTGRRYCNF87dEs8yClt0HJN9UQko1NEQzMzc5NU4zTzJXT1NGRk5RRTNJVC4u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2514600"/>
            <a:ext cx="746506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90" dirty="0" smtClean="0">
                <a:solidFill>
                  <a:srgbClr val="675E46"/>
                </a:solidFill>
                <a:latin typeface="Cambria"/>
                <a:cs typeface="Cambria"/>
              </a:rPr>
              <a:t>J</a:t>
            </a:r>
            <a:r>
              <a:rPr lang="en-US" sz="6600" spc="-90" dirty="0" smtClean="0">
                <a:solidFill>
                  <a:srgbClr val="675E46"/>
                </a:solidFill>
                <a:latin typeface="Cambria"/>
                <a:cs typeface="Cambria"/>
              </a:rPr>
              <a:t>ava </a:t>
            </a:r>
            <a:r>
              <a:rPr sz="6600" spc="-90" dirty="0" smtClean="0">
                <a:solidFill>
                  <a:srgbClr val="675E46"/>
                </a:solidFill>
                <a:latin typeface="Cambria"/>
                <a:cs typeface="Cambria"/>
              </a:rPr>
              <a:t>S</a:t>
            </a:r>
            <a:r>
              <a:rPr lang="en-US" sz="6600" spc="-90" dirty="0" smtClean="0">
                <a:solidFill>
                  <a:srgbClr val="675E46"/>
                </a:solidFill>
                <a:latin typeface="Cambria"/>
                <a:cs typeface="Cambria"/>
              </a:rPr>
              <a:t>erver </a:t>
            </a:r>
            <a:r>
              <a:rPr sz="6600" spc="-90" dirty="0" smtClean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lang="en-US" sz="6600" spc="-90" dirty="0" smtClean="0">
                <a:solidFill>
                  <a:srgbClr val="675E46"/>
                </a:solidFill>
                <a:latin typeface="Cambria"/>
                <a:cs typeface="Cambria"/>
              </a:rPr>
              <a:t>age(JSP)</a:t>
            </a:r>
            <a:endParaRPr sz="66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0360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10" dirty="0"/>
              <a:t>C</a:t>
            </a:r>
            <a:r>
              <a:rPr spc="-100" dirty="0"/>
              <a:t>l</a:t>
            </a:r>
            <a:r>
              <a:rPr spc="-105" dirty="0"/>
              <a:t>ea</a:t>
            </a:r>
            <a:r>
              <a:rPr spc="-100" dirty="0"/>
              <a:t>nu</a:t>
            </a:r>
            <a:r>
              <a:rPr spc="-5" dirty="0"/>
              <a:t>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24000"/>
            <a:ext cx="7254875" cy="43525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destruction</a:t>
            </a:r>
            <a:r>
              <a:rPr sz="22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phase</a:t>
            </a:r>
            <a:r>
              <a:rPr sz="2200" spc="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of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JSP</a:t>
            </a:r>
            <a:r>
              <a:rPr sz="22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mbria"/>
                <a:cs typeface="Cambria"/>
              </a:rPr>
              <a:t>life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mbria"/>
                <a:cs typeface="Cambria"/>
              </a:rPr>
              <a:t>cycle</a:t>
            </a:r>
            <a:r>
              <a:rPr sz="2200" spc="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2200" spc="-10" dirty="0" smtClean="0">
                <a:solidFill>
                  <a:srgbClr val="2E2B1F"/>
                </a:solidFill>
                <a:latin typeface="Cambria"/>
                <a:cs typeface="Cambria"/>
              </a:rPr>
              <a:t>begins </a:t>
            </a:r>
            <a:r>
              <a:rPr sz="2200" spc="-10" dirty="0" smtClean="0">
                <a:solidFill>
                  <a:srgbClr val="2E2B1F"/>
                </a:solidFill>
                <a:latin typeface="Cambria"/>
                <a:cs typeface="Cambria"/>
              </a:rPr>
              <a:t>when </a:t>
            </a:r>
            <a:r>
              <a:rPr sz="2200" spc="-470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a JSP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is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being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mbria"/>
                <a:cs typeface="Cambria"/>
              </a:rPr>
              <a:t>removed</a:t>
            </a:r>
            <a:r>
              <a:rPr sz="2200" spc="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mbria"/>
                <a:cs typeface="Cambria"/>
              </a:rPr>
              <a:t>from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use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mbria"/>
                <a:cs typeface="Cambria"/>
              </a:rPr>
              <a:t>by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2200" spc="-5" dirty="0" smtClean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200" spc="-5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IN" sz="2200" spc="-5" dirty="0" smtClean="0">
                <a:solidFill>
                  <a:srgbClr val="2E2B1F"/>
                </a:solidFill>
                <a:latin typeface="Cambria"/>
                <a:cs typeface="Cambria"/>
              </a:rPr>
              <a:t>web </a:t>
            </a:r>
            <a:r>
              <a:rPr sz="2200" spc="-25" dirty="0" smtClean="0">
                <a:solidFill>
                  <a:srgbClr val="2E2B1F"/>
                </a:solidFill>
                <a:latin typeface="Cambria"/>
                <a:cs typeface="Cambria"/>
              </a:rPr>
              <a:t>container</a:t>
            </a:r>
            <a:r>
              <a:rPr sz="2200" spc="-25" dirty="0">
                <a:solidFill>
                  <a:srgbClr val="2E2B1F"/>
                </a:solidFill>
                <a:latin typeface="Cambria"/>
                <a:cs typeface="Cambria"/>
              </a:rPr>
              <a:t>.</a:t>
            </a:r>
            <a:endParaRPr sz="2200" dirty="0">
              <a:latin typeface="Cambria"/>
              <a:cs typeface="Cambria"/>
            </a:endParaRPr>
          </a:p>
          <a:p>
            <a:pPr algn="just">
              <a:lnSpc>
                <a:spcPct val="100000"/>
              </a:lnSpc>
              <a:spcBef>
                <a:spcPts val="5"/>
              </a:spcBef>
              <a:buClr>
                <a:srgbClr val="A9A47B"/>
              </a:buClr>
              <a:buFont typeface="Arial"/>
              <a:buChar char="•"/>
            </a:pPr>
            <a:endParaRPr sz="3150" dirty="0">
              <a:latin typeface="Cambria"/>
              <a:cs typeface="Cambria"/>
            </a:endParaRPr>
          </a:p>
          <a:p>
            <a:pPr marL="241300" marR="806450" indent="-228600" algn="just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b="1" spc="-15" dirty="0">
                <a:solidFill>
                  <a:schemeClr val="accent3">
                    <a:lumMod val="75000"/>
                  </a:schemeClr>
                </a:solidFill>
                <a:latin typeface="Cambria"/>
                <a:cs typeface="Cambria"/>
              </a:rPr>
              <a:t>jspDestroy()</a:t>
            </a:r>
            <a:r>
              <a:rPr sz="2200" b="1" spc="30" dirty="0">
                <a:solidFill>
                  <a:schemeClr val="accent3">
                    <a:lumMod val="75000"/>
                  </a:schemeClr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method</a:t>
            </a:r>
            <a:r>
              <a:rPr sz="2200" spc="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is</a:t>
            </a:r>
            <a:r>
              <a:rPr sz="22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JSP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mbria"/>
                <a:cs typeface="Cambria"/>
              </a:rPr>
              <a:t>equivalent</a:t>
            </a:r>
            <a:r>
              <a:rPr sz="2200" spc="6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of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the </a:t>
            </a:r>
            <a:r>
              <a:rPr sz="2200" spc="-47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5" dirty="0" smtClean="0">
                <a:solidFill>
                  <a:srgbClr val="2E2B1F"/>
                </a:solidFill>
                <a:latin typeface="Cambria"/>
                <a:cs typeface="Cambria"/>
              </a:rPr>
              <a:t>destroy</a:t>
            </a:r>
            <a:r>
              <a:rPr lang="en-US" sz="2200" spc="-15" dirty="0" smtClean="0">
                <a:solidFill>
                  <a:srgbClr val="2E2B1F"/>
                </a:solidFill>
                <a:latin typeface="Cambria"/>
                <a:cs typeface="Cambria"/>
              </a:rPr>
              <a:t>()</a:t>
            </a:r>
            <a:r>
              <a:rPr sz="2200" spc="20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method</a:t>
            </a:r>
            <a:r>
              <a:rPr sz="22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mbria"/>
                <a:cs typeface="Cambria"/>
              </a:rPr>
              <a:t>for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IN" sz="2200" spc="-10" dirty="0">
                <a:solidFill>
                  <a:srgbClr val="2E2B1F"/>
                </a:solidFill>
                <a:latin typeface="Cambria"/>
                <a:cs typeface="Cambria"/>
              </a:rPr>
              <a:t>S</a:t>
            </a:r>
            <a:r>
              <a:rPr sz="2200" spc="-10" dirty="0" err="1" smtClean="0">
                <a:solidFill>
                  <a:srgbClr val="2E2B1F"/>
                </a:solidFill>
                <a:latin typeface="Cambria"/>
                <a:cs typeface="Cambria"/>
              </a:rPr>
              <a:t>ervlets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.</a:t>
            </a:r>
            <a:endParaRPr sz="2200" dirty="0">
              <a:latin typeface="Cambria"/>
              <a:cs typeface="Cambria"/>
            </a:endParaRPr>
          </a:p>
          <a:p>
            <a:pPr algn="just">
              <a:lnSpc>
                <a:spcPct val="100000"/>
              </a:lnSpc>
              <a:spcBef>
                <a:spcPts val="5"/>
              </a:spcBef>
              <a:buClr>
                <a:srgbClr val="A9A47B"/>
              </a:buClr>
              <a:buFont typeface="Arial"/>
              <a:buChar char="•"/>
            </a:pPr>
            <a:endParaRPr sz="315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b="1" spc="-15" dirty="0">
                <a:solidFill>
                  <a:schemeClr val="accent3">
                    <a:lumMod val="75000"/>
                  </a:schemeClr>
                </a:solidFill>
                <a:latin typeface="Cambria"/>
                <a:cs typeface="Cambria"/>
              </a:rPr>
              <a:t>jspDestroy()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method</a:t>
            </a:r>
            <a:r>
              <a:rPr sz="2200" spc="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has</a:t>
            </a:r>
            <a:r>
              <a:rPr sz="22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following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form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−</a:t>
            </a:r>
            <a:endParaRPr sz="22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A9A47B"/>
              </a:buClr>
            </a:pPr>
            <a:endParaRPr sz="315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public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mbria"/>
                <a:cs typeface="Cambria"/>
              </a:rPr>
              <a:t>void</a:t>
            </a:r>
            <a:r>
              <a:rPr sz="2200" spc="20" dirty="0">
                <a:solidFill>
                  <a:schemeClr val="accent3">
                    <a:lumMod val="75000"/>
                  </a:schemeClr>
                </a:solidFill>
                <a:latin typeface="Cambria"/>
                <a:cs typeface="Cambria"/>
              </a:rPr>
              <a:t> </a:t>
            </a:r>
            <a:r>
              <a:rPr sz="2200" b="1" spc="-15" dirty="0">
                <a:solidFill>
                  <a:schemeClr val="accent3">
                    <a:lumMod val="75000"/>
                  </a:schemeClr>
                </a:solidFill>
                <a:latin typeface="Cambria"/>
                <a:cs typeface="Cambria"/>
              </a:rPr>
              <a:t>jspDestroy()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{</a:t>
            </a:r>
            <a:endParaRPr sz="2200" dirty="0">
              <a:latin typeface="Cambria"/>
              <a:cs typeface="Cambria"/>
            </a:endParaRPr>
          </a:p>
          <a:p>
            <a:pPr marL="427355" indent="-41529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tabLst>
                <a:tab pos="427355" algn="l"/>
                <a:tab pos="427990" algn="l"/>
              </a:tabLst>
            </a:pPr>
            <a:r>
              <a:rPr lang="en-US" sz="2200" spc="-5" dirty="0" smtClean="0">
                <a:solidFill>
                  <a:srgbClr val="2E2B1F"/>
                </a:solidFill>
                <a:latin typeface="Cambria"/>
                <a:cs typeface="Cambria"/>
              </a:rPr>
              <a:t>    </a:t>
            </a:r>
            <a:r>
              <a:rPr sz="2200" spc="-5" dirty="0" smtClean="0">
                <a:solidFill>
                  <a:srgbClr val="2E2B1F"/>
                </a:solidFill>
                <a:latin typeface="Cambria"/>
                <a:cs typeface="Cambria"/>
              </a:rPr>
              <a:t>//</a:t>
            </a:r>
            <a:r>
              <a:rPr sz="2200" spc="-10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 smtClean="0">
                <a:solidFill>
                  <a:srgbClr val="2E2B1F"/>
                </a:solidFill>
                <a:latin typeface="Cambria"/>
                <a:cs typeface="Cambria"/>
              </a:rPr>
              <a:t>cleanup</a:t>
            </a:r>
            <a:r>
              <a:rPr sz="2200" spc="20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code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 goes</a:t>
            </a:r>
            <a:r>
              <a:rPr sz="22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here.</a:t>
            </a:r>
            <a:endParaRPr sz="22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}</a:t>
            </a:r>
            <a:endParaRPr sz="22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6322060" cy="720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10" dirty="0"/>
              <a:t>C</a:t>
            </a:r>
            <a:r>
              <a:rPr b="1" spc="-180" dirty="0"/>
              <a:t>r</a:t>
            </a:r>
            <a:r>
              <a:rPr b="1" spc="-105" dirty="0"/>
              <a:t>ea</a:t>
            </a:r>
            <a:r>
              <a:rPr b="1" spc="-100" dirty="0"/>
              <a:t>t</a:t>
            </a:r>
            <a:r>
              <a:rPr b="1" spc="-110" dirty="0"/>
              <a:t>i</a:t>
            </a:r>
            <a:r>
              <a:rPr b="1" spc="-100" dirty="0"/>
              <a:t>n</a:t>
            </a:r>
            <a:r>
              <a:rPr b="1" spc="-5" dirty="0"/>
              <a:t>g</a:t>
            </a:r>
            <a:r>
              <a:rPr b="1" spc="-204" dirty="0"/>
              <a:t> </a:t>
            </a:r>
            <a:r>
              <a:rPr b="1" spc="-5" dirty="0"/>
              <a:t>a</a:t>
            </a:r>
            <a:r>
              <a:rPr b="1" spc="-190" dirty="0"/>
              <a:t> </a:t>
            </a:r>
            <a:r>
              <a:rPr b="1" spc="-110" dirty="0"/>
              <a:t>J</a:t>
            </a:r>
            <a:r>
              <a:rPr b="1" spc="-105" dirty="0"/>
              <a:t>S</a:t>
            </a:r>
            <a:r>
              <a:rPr b="1" spc="-5" dirty="0"/>
              <a:t>P</a:t>
            </a:r>
            <a:r>
              <a:rPr b="1" spc="-195" dirty="0"/>
              <a:t> </a:t>
            </a:r>
            <a:r>
              <a:rPr b="1" spc="-180" dirty="0"/>
              <a:t>P</a:t>
            </a:r>
            <a:r>
              <a:rPr b="1" spc="-105" dirty="0"/>
              <a:t>a</a:t>
            </a:r>
            <a:r>
              <a:rPr b="1" spc="-110" dirty="0"/>
              <a:t>g</a:t>
            </a:r>
            <a:r>
              <a:rPr b="1" spc="-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800" y="1616710"/>
            <a:ext cx="8077200" cy="32335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r>
              <a:rPr sz="28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looks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similar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8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page,</a:t>
            </a:r>
            <a:r>
              <a:rPr sz="28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but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8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also </a:t>
            </a:r>
            <a:r>
              <a:rPr sz="28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Java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code</a:t>
            </a:r>
            <a:r>
              <a:rPr sz="2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lang="en-US"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100" spc="-5" dirty="0" smtClean="0">
                <a:solidFill>
                  <a:srgbClr val="7030A0"/>
                </a:solidFill>
                <a:latin typeface="Calibri"/>
                <a:cs typeface="Calibri"/>
              </a:rPr>
              <a:t>(</a:t>
            </a:r>
            <a:r>
              <a:rPr lang="en-US" sz="2200" spc="-5" dirty="0" smtClean="0">
                <a:solidFill>
                  <a:srgbClr val="7030A0"/>
                </a:solidFill>
                <a:latin typeface="Calibri"/>
                <a:cs typeface="Calibri"/>
              </a:rPr>
              <a:t>embedded within </a:t>
            </a:r>
            <a:r>
              <a:rPr lang="en-US" sz="2200" spc="-5" dirty="0" err="1" smtClean="0">
                <a:solidFill>
                  <a:srgbClr val="7030A0"/>
                </a:solidFill>
                <a:cs typeface="Calibri"/>
              </a:rPr>
              <a:t>scriplet</a:t>
            </a:r>
            <a:r>
              <a:rPr lang="en-US" sz="2200" spc="-5" dirty="0" smtClean="0">
                <a:solidFill>
                  <a:srgbClr val="7030A0"/>
                </a:solidFill>
                <a:cs typeface="Calibri"/>
              </a:rPr>
              <a:t> </a:t>
            </a:r>
            <a:r>
              <a:rPr lang="en-US" sz="2200" spc="-484" dirty="0" smtClean="0">
                <a:solidFill>
                  <a:srgbClr val="7030A0"/>
                </a:solidFill>
                <a:cs typeface="Calibri"/>
              </a:rPr>
              <a:t> </a:t>
            </a:r>
            <a:r>
              <a:rPr lang="en-US" sz="2200" spc="-15" dirty="0" smtClean="0">
                <a:solidFill>
                  <a:srgbClr val="7030A0"/>
                </a:solidFill>
                <a:cs typeface="Calibri"/>
              </a:rPr>
              <a:t>tag</a:t>
            </a:r>
            <a:r>
              <a:rPr lang="en-US" sz="2200" dirty="0" smtClean="0">
                <a:solidFill>
                  <a:srgbClr val="7030A0"/>
                </a:solidFill>
                <a:cs typeface="Calibri"/>
              </a:rPr>
              <a:t> </a:t>
            </a:r>
            <a:r>
              <a:rPr lang="en-US" sz="2100" spc="-5" dirty="0" smtClean="0">
                <a:solidFill>
                  <a:srgbClr val="7030A0"/>
                </a:solidFill>
                <a:latin typeface="Calibri"/>
                <a:cs typeface="Calibri"/>
              </a:rPr>
              <a:t>)</a:t>
            </a:r>
            <a:r>
              <a:rPr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lang="en-IN" sz="2800" spc="-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sz="2800" dirty="0">
              <a:latin typeface="Calibri"/>
              <a:cs typeface="Calibri"/>
            </a:endParaRPr>
          </a:p>
          <a:p>
            <a:pPr marL="241300" marR="50165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spc="-50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8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put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any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regular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Java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Code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 JSP</a:t>
            </a:r>
            <a:r>
              <a:rPr sz="2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file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using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E2B1F"/>
                </a:solidFill>
                <a:latin typeface="Calibri"/>
                <a:cs typeface="Calibri"/>
              </a:rPr>
              <a:t>scriplet </a:t>
            </a:r>
            <a:r>
              <a:rPr sz="2800" b="1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2E2B1F"/>
                </a:solidFill>
                <a:latin typeface="Calibri"/>
                <a:cs typeface="Calibri"/>
              </a:rPr>
              <a:t>tag</a:t>
            </a:r>
            <a:r>
              <a:rPr sz="28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which</a:t>
            </a:r>
            <a:r>
              <a:rPr lang="en-US" sz="2800" dirty="0" smtClean="0">
                <a:latin typeface="Calibri"/>
                <a:cs typeface="Calibri"/>
              </a:rPr>
              <a:t> </a:t>
            </a:r>
            <a:r>
              <a:rPr sz="2800" spc="-15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start</a:t>
            </a:r>
            <a:r>
              <a:rPr sz="2800" spc="-25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with</a:t>
            </a:r>
            <a:r>
              <a:rPr sz="2800" spc="-2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800" spc="-10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&lt;%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800" spc="-2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ends</a:t>
            </a:r>
            <a:r>
              <a:rPr sz="2800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with</a:t>
            </a:r>
            <a:r>
              <a:rPr sz="2800" spc="-1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800" spc="-5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%&gt;</a:t>
            </a:r>
            <a:r>
              <a:rPr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lang="en-IN" sz="2800" spc="-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12700" marR="50165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sz="28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pages</a:t>
            </a:r>
            <a:r>
              <a:rPr sz="28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used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8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develop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dynamic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responses.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67690"/>
            <a:ext cx="54838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C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r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ea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t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i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n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204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9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J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S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9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e</a:t>
            </a:r>
            <a:endParaRPr sz="4600" dirty="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2643123"/>
            <a:ext cx="6248400" cy="27146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14400" y="1524000"/>
            <a:ext cx="4883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Open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Eclipse,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Click</a:t>
            </a:r>
            <a:r>
              <a:rPr sz="18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18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New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→ Dynamic</a:t>
            </a: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 Web 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Project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67690"/>
            <a:ext cx="54838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C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r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ea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t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i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n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204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9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J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S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9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e</a:t>
            </a:r>
            <a:endParaRPr sz="4600" dirty="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2438400"/>
            <a:ext cx="5610225" cy="37052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43000" y="1447800"/>
            <a:ext cx="45262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Give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 name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to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your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project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click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on OK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67690"/>
            <a:ext cx="55600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C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r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ea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t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i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n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204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9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J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S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9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e</a:t>
            </a:r>
            <a:endParaRPr sz="4600" dirty="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2438400"/>
            <a:ext cx="4657725" cy="38576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0600" y="1447800"/>
            <a:ext cx="54851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FF0000"/>
                </a:solidFill>
                <a:latin typeface="Calibri"/>
                <a:cs typeface="Calibri"/>
              </a:rPr>
              <a:t>You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will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see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new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project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created</a:t>
            </a:r>
            <a:r>
              <a:rPr sz="20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Project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Explorer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67690"/>
            <a:ext cx="57124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C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r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ea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t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i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n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204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9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J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S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9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e</a:t>
            </a:r>
            <a:endParaRPr sz="4600" dirty="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2057400"/>
            <a:ext cx="6419850" cy="4648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04800" y="1421765"/>
            <a:ext cx="78511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95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create</a:t>
            </a:r>
            <a:r>
              <a:rPr sz="2000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new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JSP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file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right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click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Web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Content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directory,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New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→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JSP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file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6362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C</a:t>
            </a:r>
            <a:r>
              <a:rPr spc="-180" dirty="0"/>
              <a:t>r</a:t>
            </a:r>
            <a:r>
              <a:rPr spc="-105" dirty="0"/>
              <a:t>ea</a:t>
            </a:r>
            <a:r>
              <a:rPr spc="-100" dirty="0"/>
              <a:t>t</a:t>
            </a:r>
            <a:r>
              <a:rPr spc="-110" dirty="0"/>
              <a:t>i</a:t>
            </a:r>
            <a:r>
              <a:rPr spc="-100" dirty="0"/>
              <a:t>n</a:t>
            </a:r>
            <a:r>
              <a:rPr spc="-5" dirty="0"/>
              <a:t>g</a:t>
            </a:r>
            <a:r>
              <a:rPr spc="-204" dirty="0"/>
              <a:t> </a:t>
            </a:r>
            <a:r>
              <a:rPr spc="-5" dirty="0"/>
              <a:t>a</a:t>
            </a:r>
            <a:r>
              <a:rPr spc="-190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80" dirty="0"/>
              <a:t>P</a:t>
            </a:r>
            <a:r>
              <a:rPr spc="-105" dirty="0"/>
              <a:t>a</a:t>
            </a:r>
            <a:r>
              <a:rPr spc="-110" dirty="0"/>
              <a:t>g</a:t>
            </a:r>
            <a:r>
              <a:rPr spc="-5" dirty="0"/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1295400"/>
            <a:ext cx="4911217" cy="4800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62200" y="6248400"/>
            <a:ext cx="45427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Give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 name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to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your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JSP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file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click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Finish.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65506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C</a:t>
            </a:r>
            <a:r>
              <a:rPr spc="-180" dirty="0"/>
              <a:t>r</a:t>
            </a:r>
            <a:r>
              <a:rPr spc="-105" dirty="0"/>
              <a:t>ea</a:t>
            </a:r>
            <a:r>
              <a:rPr spc="-100" dirty="0"/>
              <a:t>t</a:t>
            </a:r>
            <a:r>
              <a:rPr spc="-110" dirty="0"/>
              <a:t>i</a:t>
            </a:r>
            <a:r>
              <a:rPr spc="-100" dirty="0"/>
              <a:t>n</a:t>
            </a:r>
            <a:r>
              <a:rPr spc="-5" dirty="0"/>
              <a:t>g</a:t>
            </a:r>
            <a:r>
              <a:rPr spc="-204" dirty="0"/>
              <a:t> </a:t>
            </a:r>
            <a:r>
              <a:rPr spc="-5" dirty="0"/>
              <a:t>a</a:t>
            </a:r>
            <a:r>
              <a:rPr spc="-190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80" dirty="0"/>
              <a:t>P</a:t>
            </a:r>
            <a:r>
              <a:rPr spc="-105" dirty="0"/>
              <a:t>a</a:t>
            </a:r>
            <a:r>
              <a:rPr spc="-110" dirty="0"/>
              <a:t>g</a:t>
            </a:r>
            <a:r>
              <a:rPr spc="-5" dirty="0"/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146" y="1219200"/>
            <a:ext cx="7328853" cy="4648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62621" y="5943600"/>
            <a:ext cx="7364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 smtClean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800" spc="-1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complete</a:t>
            </a:r>
            <a:r>
              <a:rPr sz="18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HTML</a:t>
            </a:r>
            <a:r>
              <a:rPr sz="18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JSP</a:t>
            </a:r>
            <a:r>
              <a:rPr sz="18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code, </a:t>
            </a:r>
            <a:r>
              <a:rPr sz="1800" spc="-48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goes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inside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 smtClean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lang="en-IN" sz="1800" dirty="0" smtClean="0">
                <a:solidFill>
                  <a:srgbClr val="FF0000"/>
                </a:solidFill>
                <a:latin typeface="Arial"/>
                <a:cs typeface="Arial"/>
              </a:rPr>
              <a:t> &lt;</a:t>
            </a:r>
            <a:r>
              <a:rPr sz="1800" spc="-10" dirty="0" smtClean="0">
                <a:solidFill>
                  <a:srgbClr val="FF0000"/>
                </a:solidFill>
                <a:latin typeface="Arial"/>
                <a:cs typeface="Arial"/>
              </a:rPr>
              <a:t>body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&gt;</a:t>
            </a:r>
            <a:r>
              <a:rPr sz="1800" spc="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tag,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just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like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HTML</a:t>
            </a:r>
            <a:r>
              <a:rPr sz="18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pages.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67690"/>
            <a:ext cx="54076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C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r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ea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t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i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n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204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9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J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S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9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e</a:t>
            </a:r>
            <a:endParaRPr sz="4600" dirty="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1000" y="1295400"/>
            <a:ext cx="7873365" cy="5321935"/>
            <a:chOff x="466344" y="1524000"/>
            <a:chExt cx="7873365" cy="5321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200" y="2045109"/>
              <a:ext cx="5385308" cy="4800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344" y="1524000"/>
              <a:ext cx="3791711" cy="5669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9728" y="1524000"/>
              <a:ext cx="1086612" cy="5669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8011" y="1524000"/>
              <a:ext cx="1120139" cy="5669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823" y="1524000"/>
              <a:ext cx="2889504" cy="5669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82676" y="1371600"/>
            <a:ext cx="7561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95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run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your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project,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right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click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Project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select</a:t>
            </a:r>
            <a:r>
              <a:rPr sz="2000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Run</a:t>
            </a:r>
            <a:r>
              <a:rPr sz="20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As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→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Run</a:t>
            </a:r>
            <a:r>
              <a:rPr sz="20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0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Server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67690"/>
            <a:ext cx="56362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C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r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ea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t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i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n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204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9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J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S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9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e</a:t>
            </a:r>
            <a:endParaRPr sz="4600" dirty="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48601" y="1295400"/>
            <a:ext cx="7207884" cy="5294630"/>
            <a:chOff x="774191" y="1563624"/>
            <a:chExt cx="7207884" cy="52946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2152649"/>
              <a:ext cx="6305550" cy="47053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191" y="1563624"/>
              <a:ext cx="7156704" cy="566927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70078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I</a:t>
            </a:r>
            <a:r>
              <a:rPr spc="-100" dirty="0"/>
              <a:t>nt</a:t>
            </a:r>
            <a:r>
              <a:rPr spc="-180" dirty="0"/>
              <a:t>r</a:t>
            </a:r>
            <a:r>
              <a:rPr spc="-110" dirty="0"/>
              <a:t>od</a:t>
            </a:r>
            <a:r>
              <a:rPr spc="-100" dirty="0"/>
              <a:t>u</a:t>
            </a:r>
            <a:r>
              <a:rPr spc="-105" dirty="0"/>
              <a:t>c</a:t>
            </a:r>
            <a:r>
              <a:rPr spc="-100" dirty="0"/>
              <a:t>t</a:t>
            </a:r>
            <a:r>
              <a:rPr spc="-110" dirty="0"/>
              <a:t>io</a:t>
            </a:r>
            <a:r>
              <a:rPr spc="-5" dirty="0"/>
              <a:t>n</a:t>
            </a:r>
            <a:r>
              <a:rPr spc="-245" dirty="0"/>
              <a:t> </a:t>
            </a:r>
            <a:r>
              <a:rPr spc="-135" dirty="0"/>
              <a:t>t</a:t>
            </a:r>
            <a:r>
              <a:rPr spc="-5" dirty="0"/>
              <a:t>o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447800"/>
            <a:ext cx="7620000" cy="46852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484505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800" b="1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technology</a:t>
            </a:r>
            <a:r>
              <a:rPr sz="28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used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8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create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8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application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just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like </a:t>
            </a:r>
            <a:r>
              <a:rPr sz="28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Servlet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technology</a:t>
            </a:r>
            <a:r>
              <a:rPr sz="2800" spc="-20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lang="en-IN" sz="2800" spc="-2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484505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1000" dirty="0">
              <a:latin typeface="Calibri"/>
              <a:cs typeface="Calibri"/>
            </a:endParaRPr>
          </a:p>
          <a:p>
            <a:pPr marL="241300" marR="173355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305435" algn="l"/>
                <a:tab pos="306070" algn="l"/>
              </a:tabLst>
            </a:pPr>
            <a:r>
              <a:rPr sz="2400" dirty="0"/>
              <a:t>	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It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be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thought</a:t>
            </a:r>
            <a:r>
              <a:rPr sz="2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extension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8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servlet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because</a:t>
            </a:r>
            <a:r>
              <a:rPr sz="28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it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provides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additional </a:t>
            </a:r>
            <a:r>
              <a:rPr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functionality</a:t>
            </a:r>
            <a:r>
              <a:rPr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than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servlet such as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expression </a:t>
            </a:r>
            <a:r>
              <a:rPr sz="28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language, </a:t>
            </a:r>
            <a:r>
              <a:rPr lang="en-US"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JSTL, </a:t>
            </a:r>
            <a:r>
              <a:rPr sz="2800" spc="-15" dirty="0" smtClean="0">
                <a:solidFill>
                  <a:srgbClr val="2E2B1F"/>
                </a:solidFill>
                <a:latin typeface="Calibri"/>
                <a:cs typeface="Calibri"/>
              </a:rPr>
              <a:t>etc.</a:t>
            </a:r>
            <a:endParaRPr lang="en-IN" sz="2800" spc="-1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173355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305435" algn="l"/>
                <a:tab pos="306070" algn="l"/>
              </a:tabLst>
            </a:pPr>
            <a:endParaRPr sz="10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8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800" b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r>
              <a:rPr sz="2800" b="1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E2B1F"/>
                </a:solidFill>
                <a:latin typeface="Calibri"/>
                <a:cs typeface="Calibri"/>
              </a:rPr>
              <a:t>consists </a:t>
            </a:r>
            <a:r>
              <a:rPr sz="2800" b="1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800" b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HTML</a:t>
            </a:r>
            <a:r>
              <a:rPr sz="2800" b="1" spc="1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tags</a:t>
            </a:r>
            <a:r>
              <a:rPr sz="2800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and JSP </a:t>
            </a:r>
            <a:r>
              <a:rPr sz="2800" b="1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tags</a:t>
            </a:r>
            <a:r>
              <a:rPr sz="28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lang="en-IN" sz="2800" b="1" spc="-1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sz="1000" b="1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IN"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JSP </a:t>
            </a:r>
            <a:r>
              <a:rPr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pages</a:t>
            </a:r>
            <a:r>
              <a:rPr sz="2800" spc="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easier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maintain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than servlet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because</a:t>
            </a:r>
            <a:r>
              <a:rPr sz="28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we </a:t>
            </a:r>
            <a:r>
              <a:rPr sz="28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 smtClean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lang="en-IN" sz="2800" spc="-15" dirty="0" smtClean="0">
                <a:solidFill>
                  <a:srgbClr val="2E2B1F"/>
                </a:solidFill>
                <a:latin typeface="Calibri"/>
                <a:cs typeface="Calibri"/>
              </a:rPr>
              <a:t> easily</a:t>
            </a:r>
            <a:r>
              <a:rPr sz="280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 smtClean="0">
                <a:solidFill>
                  <a:srgbClr val="2E2B1F"/>
                </a:solidFill>
                <a:latin typeface="Calibri"/>
                <a:cs typeface="Calibri"/>
              </a:rPr>
              <a:t>separate</a:t>
            </a:r>
            <a:r>
              <a:rPr sz="280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designing </a:t>
            </a:r>
            <a:r>
              <a:rPr lang="en-IN"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from the </a:t>
            </a:r>
            <a:r>
              <a:rPr lang="en-IN"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business logic part</a:t>
            </a:r>
            <a:r>
              <a:rPr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67690"/>
            <a:ext cx="54838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C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r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ea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t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i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n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204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9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J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S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9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e</a:t>
            </a:r>
            <a:endParaRPr sz="4600" dirty="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6800" y="1792223"/>
            <a:ext cx="6800850" cy="4589780"/>
            <a:chOff x="1066800" y="1792223"/>
            <a:chExt cx="6800850" cy="4589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800" y="2228913"/>
              <a:ext cx="6800850" cy="41529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3744" y="1792223"/>
              <a:ext cx="3622548" cy="5669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06371" y="1878965"/>
            <a:ext cx="33134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See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Output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your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browser.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5562600" cy="720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10" dirty="0"/>
              <a:t>E</a:t>
            </a:r>
            <a:r>
              <a:rPr b="1" spc="-100" dirty="0"/>
              <a:t>l</a:t>
            </a:r>
            <a:r>
              <a:rPr b="1" spc="-105" dirty="0"/>
              <a:t>e</a:t>
            </a:r>
            <a:r>
              <a:rPr b="1" spc="-100" dirty="0"/>
              <a:t>m</a:t>
            </a:r>
            <a:r>
              <a:rPr b="1" spc="-105" dirty="0"/>
              <a:t>e</a:t>
            </a:r>
            <a:r>
              <a:rPr b="1" spc="-100" dirty="0"/>
              <a:t>nt</a:t>
            </a:r>
            <a:r>
              <a:rPr b="1" spc="-5" dirty="0"/>
              <a:t>s</a:t>
            </a:r>
            <a:r>
              <a:rPr b="1" spc="-220" dirty="0"/>
              <a:t> </a:t>
            </a:r>
            <a:r>
              <a:rPr b="1" spc="-110" dirty="0"/>
              <a:t>o</a:t>
            </a:r>
            <a:r>
              <a:rPr b="1" spc="-5" dirty="0"/>
              <a:t>f</a:t>
            </a:r>
            <a:r>
              <a:rPr b="1" spc="-200" dirty="0"/>
              <a:t> </a:t>
            </a:r>
            <a:r>
              <a:rPr b="1" spc="-110" dirty="0"/>
              <a:t>J</a:t>
            </a:r>
            <a:r>
              <a:rPr b="1" spc="-105" dirty="0"/>
              <a:t>S</a:t>
            </a:r>
            <a:r>
              <a:rPr b="1" spc="-5" dirty="0"/>
              <a:t>P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27050" y="2279650"/>
          <a:ext cx="76200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0"/>
                <a:gridCol w="3810000"/>
              </a:tblGrid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Scripting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Element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Example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Comment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&lt;%--</a:t>
                      </a:r>
                      <a:r>
                        <a:rPr sz="2400" spc="-1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comment --%&gt;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Directive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&lt;%@</a:t>
                      </a:r>
                      <a:r>
                        <a:rPr sz="2400" spc="-3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directive</a:t>
                      </a:r>
                      <a:r>
                        <a:rPr sz="2400" spc="-3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%&gt;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Declaration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&lt;%!</a:t>
                      </a:r>
                      <a:r>
                        <a:rPr sz="2400" spc="-2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declarations</a:t>
                      </a:r>
                      <a:r>
                        <a:rPr sz="2400" spc="-3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%&gt;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Scriptlet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&lt;%</a:t>
                      </a:r>
                      <a:r>
                        <a:rPr sz="2400" spc="-2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scriplets</a:t>
                      </a:r>
                      <a:r>
                        <a:rPr sz="2400" spc="-1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%&gt;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Expression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&lt;%=</a:t>
                      </a:r>
                      <a:r>
                        <a:rPr sz="2400" spc="-3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expression</a:t>
                      </a:r>
                      <a:r>
                        <a:rPr sz="2400" spc="-2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%&gt;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6456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mm</a:t>
            </a:r>
            <a:r>
              <a:rPr spc="-105" dirty="0"/>
              <a:t>e</a:t>
            </a:r>
            <a:r>
              <a:rPr spc="-100" dirty="0"/>
              <a:t>nt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295400"/>
            <a:ext cx="7426960" cy="4530727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comment</a:t>
            </a:r>
            <a:r>
              <a:rPr sz="24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marks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text</a:t>
            </a:r>
            <a:r>
              <a:rPr sz="24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statements</a:t>
            </a:r>
            <a:r>
              <a:rPr sz="24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4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container </a:t>
            </a:r>
            <a:r>
              <a:rPr sz="24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should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ignore.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9A47B"/>
              </a:buClr>
              <a:buFont typeface="Arial"/>
              <a:buChar char="•"/>
            </a:pPr>
            <a:endParaRPr sz="255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006FC0"/>
                </a:solidFill>
                <a:latin typeface="Calibri"/>
                <a:cs typeface="Calibri"/>
              </a:rPr>
              <a:t>Syntax</a:t>
            </a:r>
            <a:r>
              <a:rPr sz="22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comments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−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&lt;%--</a:t>
            </a:r>
            <a:r>
              <a:rPr lang="en-US" sz="22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1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JSP </a:t>
            </a:r>
            <a:r>
              <a:rPr sz="2200" b="1" spc="-15" dirty="0" smtClean="0">
                <a:solidFill>
                  <a:srgbClr val="2E2B1F"/>
                </a:solidFill>
                <a:latin typeface="Calibri"/>
                <a:cs typeface="Calibri"/>
              </a:rPr>
              <a:t>commen</a:t>
            </a:r>
            <a:r>
              <a:rPr lang="en-US" sz="2200" b="1" spc="-15" dirty="0" smtClean="0">
                <a:solidFill>
                  <a:srgbClr val="2E2B1F"/>
                </a:solidFill>
                <a:latin typeface="Calibri"/>
                <a:cs typeface="Calibri"/>
              </a:rPr>
              <a:t>t  </a:t>
            </a:r>
            <a:r>
              <a:rPr sz="22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--%&gt;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A9A47B"/>
              </a:buClr>
              <a:buFont typeface="Arial"/>
              <a:buChar char="•"/>
            </a:pPr>
            <a:endParaRPr sz="255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006FC0"/>
                </a:solidFill>
                <a:latin typeface="Calibri"/>
                <a:cs typeface="Calibri"/>
              </a:rPr>
              <a:t>Example</a:t>
            </a:r>
            <a:r>
              <a:rPr sz="22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shows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Comments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−</a:t>
            </a:r>
            <a:endParaRPr sz="22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25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&lt;html&gt;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&lt;body&gt;</a:t>
            </a:r>
            <a:endParaRPr sz="2000" dirty="0">
              <a:latin typeface="Calibri"/>
              <a:cs typeface="Calibri"/>
            </a:endParaRPr>
          </a:p>
          <a:p>
            <a:pPr marL="652780">
              <a:lnSpc>
                <a:spcPct val="100000"/>
              </a:lnSpc>
              <a:spcBef>
                <a:spcPts val="24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&lt;h2&gt;A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Test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Comments&lt;/h2&gt;</a:t>
            </a:r>
            <a:endParaRPr sz="2000" dirty="0">
              <a:latin typeface="Calibri"/>
              <a:cs typeface="Calibri"/>
            </a:endParaRPr>
          </a:p>
          <a:p>
            <a:pPr marL="652780">
              <a:lnSpc>
                <a:spcPct val="100000"/>
              </a:lnSpc>
              <a:spcBef>
                <a:spcPts val="240"/>
              </a:spcBef>
            </a:pP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&lt;%--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This</a:t>
            </a:r>
            <a:r>
              <a:rPr sz="20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comment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will</a:t>
            </a:r>
            <a:r>
              <a:rPr sz="20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not</a:t>
            </a:r>
            <a:r>
              <a:rPr sz="20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be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visible</a:t>
            </a:r>
            <a:r>
              <a:rPr sz="20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page 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source</a:t>
            </a:r>
            <a:r>
              <a:rPr sz="2000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--%&gt;</a:t>
            </a:r>
            <a:endParaRPr sz="2000" dirty="0">
              <a:latin typeface="Calibri"/>
              <a:cs typeface="Calibri"/>
            </a:endParaRPr>
          </a:p>
          <a:p>
            <a:pPr marL="48069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&lt;/body&gt;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24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&lt;/html&gt;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5694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05" dirty="0"/>
              <a:t>D</a:t>
            </a:r>
            <a:r>
              <a:rPr spc="-110" dirty="0"/>
              <a:t>i</a:t>
            </a:r>
            <a:r>
              <a:rPr spc="-180" dirty="0"/>
              <a:t>r</a:t>
            </a:r>
            <a:r>
              <a:rPr spc="-105" dirty="0"/>
              <a:t>ec</a:t>
            </a:r>
            <a:r>
              <a:rPr spc="-100" dirty="0"/>
              <a:t>t</a:t>
            </a:r>
            <a:r>
              <a:rPr spc="-204" dirty="0"/>
              <a:t>i</a:t>
            </a:r>
            <a:r>
              <a:rPr spc="-185" dirty="0"/>
              <a:t>v</a:t>
            </a:r>
            <a:r>
              <a:rPr spc="-105" dirty="0"/>
              <a:t>e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295400"/>
            <a:ext cx="7503160" cy="4572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800" dirty="0" smtClean="0"/>
              <a:t>The </a:t>
            </a:r>
            <a:r>
              <a:rPr lang="en-US" sz="2800" i="1" dirty="0" err="1" smtClean="0"/>
              <a:t>jsp</a:t>
            </a:r>
            <a:r>
              <a:rPr lang="en-US" sz="2800" i="1" dirty="0" smtClean="0"/>
              <a:t> directives</a:t>
            </a:r>
            <a:r>
              <a:rPr lang="en-US" sz="2800" dirty="0" smtClean="0"/>
              <a:t> are messages that tells the web container </a:t>
            </a:r>
            <a:r>
              <a:rPr lang="en-US" sz="2800" b="1" dirty="0" smtClean="0"/>
              <a:t>how to translate a JSP page into the corresponding </a:t>
            </a:r>
            <a:r>
              <a:rPr lang="en-US" sz="2800" b="1" dirty="0"/>
              <a:t>S</a:t>
            </a:r>
            <a:r>
              <a:rPr lang="en-US" sz="2800" b="1" dirty="0" smtClean="0"/>
              <a:t>ervlet</a:t>
            </a:r>
            <a:r>
              <a:rPr lang="en-US" sz="2800" dirty="0" smtClean="0"/>
              <a:t>.</a:t>
            </a:r>
          </a:p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484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usually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following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form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−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&lt;%@</a:t>
            </a:r>
            <a:r>
              <a:rPr sz="24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10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directive</a:t>
            </a:r>
            <a:r>
              <a:rPr lang="en-IN" sz="2400" spc="-10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_name </a:t>
            </a:r>
            <a:r>
              <a:rPr sz="2400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spc="-1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attribute</a:t>
            </a:r>
            <a:r>
              <a:rPr lang="en-IN" sz="2400" spc="-1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spc="-15" dirty="0" smtClean="0">
                <a:solidFill>
                  <a:srgbClr val="006FC0"/>
                </a:solidFill>
                <a:latin typeface="Calibri"/>
                <a:cs typeface="Calibri"/>
              </a:rPr>
              <a:t>=</a:t>
            </a:r>
            <a:r>
              <a:rPr lang="en-IN" sz="2400" spc="-15" dirty="0" smtClean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15" dirty="0" smtClean="0">
                <a:solidFill>
                  <a:srgbClr val="006FC0"/>
                </a:solidFill>
                <a:latin typeface="Calibri"/>
                <a:cs typeface="Calibri"/>
              </a:rPr>
              <a:t>"</a:t>
            </a:r>
            <a:r>
              <a:rPr sz="2400" spc="-15" dirty="0">
                <a:solidFill>
                  <a:srgbClr val="7030A0"/>
                </a:solidFill>
                <a:latin typeface="Calibri"/>
                <a:cs typeface="Calibri"/>
              </a:rPr>
              <a:t>value</a:t>
            </a:r>
            <a:r>
              <a:rPr sz="2400" spc="-15" dirty="0">
                <a:solidFill>
                  <a:srgbClr val="006FC0"/>
                </a:solidFill>
                <a:latin typeface="Calibri"/>
                <a:cs typeface="Calibri"/>
              </a:rPr>
              <a:t>"</a:t>
            </a:r>
            <a:r>
              <a:rPr sz="2400" spc="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5" dirty="0" smtClean="0">
                <a:solidFill>
                  <a:srgbClr val="006FC0"/>
                </a:solidFill>
                <a:latin typeface="Calibri"/>
                <a:cs typeface="Calibri"/>
              </a:rPr>
              <a:t>%&gt;</a:t>
            </a:r>
            <a:endParaRPr lang="en-US" sz="2400" spc="-5" dirty="0" smtClean="0">
              <a:solidFill>
                <a:srgbClr val="006FC0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800" dirty="0" smtClean="0"/>
              <a:t>There are three types of directives:</a:t>
            </a: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page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directive</a:t>
            </a: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include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 directive</a:t>
            </a: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</a:rPr>
              <a:t>taglib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 directive</a:t>
            </a: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650" y="533400"/>
            <a:ext cx="7715250" cy="2954655"/>
          </a:xfrm>
        </p:spPr>
        <p:txBody>
          <a:bodyPr/>
          <a:lstStyle/>
          <a:p>
            <a:pPr marL="342900" indent="-342900" algn="just">
              <a:buAutoNum type="arabicPeriod"/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Page directive:</a:t>
            </a:r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The page directive </a:t>
            </a:r>
            <a:r>
              <a:rPr lang="en-US" sz="2000" b="1" dirty="0" smtClean="0"/>
              <a:t>defines attributes that apply to an entire JSP page. </a:t>
            </a:r>
          </a:p>
          <a:p>
            <a:pPr marL="342900" indent="-342900" algn="just"/>
            <a:r>
              <a:rPr lang="en-US" sz="2000" dirty="0" smtClean="0"/>
              <a:t>	&lt;%@ page 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attribute</a:t>
            </a:r>
            <a:r>
              <a:rPr lang="en-US" sz="2000" dirty="0" smtClean="0"/>
              <a:t>="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sz="2000" dirty="0" smtClean="0"/>
              <a:t>" %&gt;  </a:t>
            </a:r>
          </a:p>
          <a:p>
            <a:pPr marL="342900" indent="-342900" algn="just">
              <a:buFontTx/>
              <a:buChar char="-"/>
            </a:pPr>
            <a:r>
              <a:rPr lang="en-US" sz="2000" b="1" dirty="0" smtClean="0"/>
              <a:t>Following are the Page directive attributes:</a:t>
            </a:r>
          </a:p>
          <a:p>
            <a:pPr marL="342900" indent="-342900" algn="just"/>
            <a:endParaRPr lang="en-US" sz="2000" dirty="0" smtClean="0"/>
          </a:p>
          <a:p>
            <a:pPr marL="342900" indent="-342900" algn="just">
              <a:buAutoNum type="alphaLcPeriod"/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import:</a:t>
            </a:r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The import attribute is used to import class, interface or all the members of a package.</a:t>
            </a:r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It is similar to the import statement in java.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1" y="3445979"/>
            <a:ext cx="4343400" cy="329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381000"/>
            <a:ext cx="7715250" cy="6278642"/>
          </a:xfrm>
        </p:spPr>
        <p:txBody>
          <a:bodyPr/>
          <a:lstStyle/>
          <a:p>
            <a:pPr algn="just"/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b.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extends:</a:t>
            </a:r>
          </a:p>
          <a:p>
            <a:pPr algn="just"/>
            <a:r>
              <a:rPr lang="en-US" sz="2000" dirty="0" smtClean="0"/>
              <a:t>The extends attribute defines the parent class that will be inherited by the generated servlet class.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c.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info:</a:t>
            </a:r>
          </a:p>
          <a:p>
            <a:pPr algn="just"/>
            <a:r>
              <a:rPr lang="en-US" sz="2000" dirty="0" smtClean="0"/>
              <a:t>This attribute simply sets the information of the JSP page which is retrieved later by using </a:t>
            </a:r>
            <a:r>
              <a:rPr lang="en-US" sz="2000" i="1" dirty="0" err="1" smtClean="0">
                <a:solidFill>
                  <a:schemeClr val="accent2">
                    <a:lumMod val="75000"/>
                  </a:schemeClr>
                </a:solidFill>
              </a:rPr>
              <a:t>getServletInfo</a:t>
            </a:r>
            <a:r>
              <a:rPr lang="en-US" sz="2000" i="1" dirty="0" smtClean="0">
                <a:solidFill>
                  <a:schemeClr val="accent2">
                    <a:lumMod val="75000"/>
                  </a:schemeClr>
                </a:solidFill>
              </a:rPr>
              <a:t>() </a:t>
            </a:r>
            <a:r>
              <a:rPr lang="en-US" sz="2000" dirty="0" smtClean="0"/>
              <a:t>method of </a:t>
            </a:r>
            <a:r>
              <a:rPr lang="en-US" sz="2000" dirty="0" err="1" smtClean="0"/>
              <a:t>Servlet</a:t>
            </a:r>
            <a:r>
              <a:rPr lang="en-US" sz="2000" dirty="0" smtClean="0"/>
              <a:t> interface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&lt;html&gt;  </a:t>
            </a:r>
          </a:p>
          <a:p>
            <a:pPr algn="just"/>
            <a:r>
              <a:rPr lang="en-US" sz="2000" dirty="0" smtClean="0"/>
              <a:t>&lt;body&gt;    </a:t>
            </a:r>
          </a:p>
          <a:p>
            <a:pPr algn="just"/>
            <a:r>
              <a:rPr lang="en-US" sz="2000" dirty="0" smtClean="0"/>
              <a:t>     &lt;%@ page 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info</a:t>
            </a:r>
            <a:r>
              <a:rPr lang="en-US" sz="2000" dirty="0" smtClean="0"/>
              <a:t>= “sample page by VSG” %&gt; </a:t>
            </a:r>
          </a:p>
          <a:p>
            <a:pPr algn="just"/>
            <a:r>
              <a:rPr lang="en-US" sz="2000" dirty="0" smtClean="0"/>
              <a:t> &lt;/body&gt;  </a:t>
            </a:r>
          </a:p>
          <a:p>
            <a:pPr algn="just"/>
            <a:r>
              <a:rPr lang="en-US" sz="2000" dirty="0" smtClean="0"/>
              <a:t>&lt;/html&gt;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000" b="1" dirty="0" smtClean="0"/>
              <a:t>The web container will create a method </a:t>
            </a:r>
            <a:r>
              <a:rPr lang="en-US" sz="2000" b="1" i="1" dirty="0" err="1" smtClean="0">
                <a:solidFill>
                  <a:schemeClr val="accent2">
                    <a:lumMod val="75000"/>
                  </a:schemeClr>
                </a:solidFill>
              </a:rPr>
              <a:t>getServletInfo</a:t>
            </a:r>
            <a:r>
              <a:rPr lang="en-US" sz="2000" b="1" i="1" dirty="0" smtClean="0">
                <a:solidFill>
                  <a:schemeClr val="accent2">
                    <a:lumMod val="75000"/>
                  </a:schemeClr>
                </a:solidFill>
              </a:rPr>
              <a:t>() </a:t>
            </a:r>
            <a:r>
              <a:rPr lang="en-US" sz="2000" b="1" dirty="0" smtClean="0"/>
              <a:t>in the resulting </a:t>
            </a:r>
            <a:r>
              <a:rPr lang="en-US" sz="2000" b="1" dirty="0" err="1" smtClean="0"/>
              <a:t>servlet</a:t>
            </a:r>
            <a:r>
              <a:rPr lang="en-US" sz="2000" b="1" dirty="0" smtClean="0"/>
              <a:t>.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public String </a:t>
            </a:r>
            <a:r>
              <a:rPr lang="en-US" sz="2000" i="1" dirty="0" err="1" smtClean="0"/>
              <a:t>getServletInfo</a:t>
            </a:r>
            <a:r>
              <a:rPr lang="en-US" sz="2000" dirty="0" smtClean="0"/>
              <a:t>() </a:t>
            </a:r>
          </a:p>
          <a:p>
            <a:pPr algn="just"/>
            <a:r>
              <a:rPr lang="en-US" sz="2000" dirty="0" smtClean="0"/>
              <a:t>{    return " sample page by VSG ";  </a:t>
            </a:r>
          </a:p>
          <a:p>
            <a:pPr algn="just"/>
            <a:r>
              <a:rPr lang="en-US" sz="2000" dirty="0" smtClean="0"/>
              <a:t> } 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40804"/>
            <a:ext cx="7715250" cy="6617196"/>
          </a:xfrm>
        </p:spPr>
        <p:txBody>
          <a:bodyPr/>
          <a:lstStyle/>
          <a:p>
            <a:pPr algn="just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Buffer :</a:t>
            </a:r>
          </a:p>
          <a:p>
            <a:pPr algn="just"/>
            <a:r>
              <a:rPr lang="en-US" sz="2000" dirty="0" smtClean="0"/>
              <a:t>The buffer attribute sets the buffer size (in kilobytes) to handle output generated by the JSP page.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The default size of the buffer is 8KB.</a:t>
            </a:r>
          </a:p>
          <a:p>
            <a:pPr algn="just"/>
            <a:r>
              <a:rPr lang="en-US" sz="2000" b="1" dirty="0" smtClean="0"/>
              <a:t>Example to set buffer attribute: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&lt;%@ page buffer="16kb" %&gt;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e.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Language :</a:t>
            </a:r>
          </a:p>
          <a:p>
            <a:pPr algn="just"/>
            <a:r>
              <a:rPr lang="en-US" sz="2000" dirty="0" smtClean="0"/>
              <a:t>-  The language attribute specifies the scripting language used in the JSP page. </a:t>
            </a:r>
          </a:p>
          <a:p>
            <a:pPr algn="just"/>
            <a:r>
              <a:rPr lang="en-US" sz="2000" dirty="0" smtClean="0"/>
              <a:t>-  The default value is "java". 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f. 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isELIgnored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 :</a:t>
            </a:r>
          </a:p>
          <a:p>
            <a:pPr algn="just"/>
            <a:r>
              <a:rPr lang="en-US" sz="2000" dirty="0" smtClean="0"/>
              <a:t>- We can ignore the Expression Language (EL) in JSP by the </a:t>
            </a:r>
            <a:r>
              <a:rPr lang="en-US" sz="2000" i="1" dirty="0" err="1" smtClean="0"/>
              <a:t>isELIgnored</a:t>
            </a:r>
            <a:r>
              <a:rPr lang="en-US" sz="2000" dirty="0" smtClean="0"/>
              <a:t> attribute. </a:t>
            </a:r>
          </a:p>
          <a:p>
            <a:pPr algn="just"/>
            <a:r>
              <a:rPr lang="en-US" sz="2000" dirty="0" smtClean="0"/>
              <a:t>- By default </a:t>
            </a:r>
            <a:r>
              <a:rPr lang="en-US" sz="2000" i="1" dirty="0" err="1" smtClean="0"/>
              <a:t>isELIgnored</a:t>
            </a:r>
            <a:r>
              <a:rPr lang="en-US" sz="2000" dirty="0" smtClean="0"/>
              <a:t> value is false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&lt;%@ page </a:t>
            </a:r>
            <a:r>
              <a:rPr lang="en-US" sz="2000" dirty="0" err="1" smtClean="0"/>
              <a:t>isELIgnored</a:t>
            </a:r>
            <a:r>
              <a:rPr lang="en-US" sz="2000" dirty="0" smtClean="0"/>
              <a:t>="true" %&gt;     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//Now EL will be ignored  </a:t>
            </a:r>
          </a:p>
          <a:p>
            <a:pPr algn="just"/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650" y="304800"/>
            <a:ext cx="7715250" cy="3685624"/>
          </a:xfrm>
        </p:spPr>
        <p:txBody>
          <a:bodyPr/>
          <a:lstStyle/>
          <a:p>
            <a:pPr algn="just"/>
            <a:r>
              <a:rPr lang="en-US" sz="1900" dirty="0" smtClean="0">
                <a:solidFill>
                  <a:schemeClr val="accent5">
                    <a:lumMod val="75000"/>
                  </a:schemeClr>
                </a:solidFill>
              </a:rPr>
              <a:t>g. </a:t>
            </a:r>
            <a:r>
              <a:rPr lang="en-US" sz="1900" b="1" dirty="0" err="1" smtClean="0">
                <a:solidFill>
                  <a:schemeClr val="accent5">
                    <a:lumMod val="75000"/>
                  </a:schemeClr>
                </a:solidFill>
              </a:rPr>
              <a:t>isThreadSafe</a:t>
            </a:r>
            <a:r>
              <a:rPr lang="en-US" sz="1900" b="1" dirty="0" smtClean="0">
                <a:solidFill>
                  <a:schemeClr val="accent5">
                    <a:lumMod val="75000"/>
                  </a:schemeClr>
                </a:solidFill>
              </a:rPr>
              <a:t> :</a:t>
            </a:r>
          </a:p>
          <a:p>
            <a:pPr algn="just">
              <a:buFontTx/>
              <a:buChar char="-"/>
            </a:pPr>
            <a:r>
              <a:rPr lang="en-US" sz="1900" dirty="0" smtClean="0"/>
              <a:t> </a:t>
            </a:r>
            <a:r>
              <a:rPr lang="en-US" sz="1900" dirty="0" err="1" smtClean="0"/>
              <a:t>Servlet</a:t>
            </a:r>
            <a:r>
              <a:rPr lang="en-US" sz="1900" dirty="0" smtClean="0"/>
              <a:t> and JSP both are multithreaded. If you want to control this behavior of JSP page, you can use the</a:t>
            </a:r>
            <a:r>
              <a:rPr lang="en-US" sz="19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900" b="1" i="1" dirty="0" err="1" smtClean="0">
                <a:solidFill>
                  <a:schemeClr val="accent5">
                    <a:lumMod val="75000"/>
                  </a:schemeClr>
                </a:solidFill>
              </a:rPr>
              <a:t>isThreadSafe</a:t>
            </a:r>
            <a:r>
              <a:rPr lang="en-US" sz="19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900" dirty="0" smtClean="0"/>
              <a:t>attribute of page directive.</a:t>
            </a:r>
          </a:p>
          <a:p>
            <a:pPr algn="just"/>
            <a:endParaRPr lang="en-US" sz="1000" dirty="0" smtClean="0"/>
          </a:p>
          <a:p>
            <a:pPr algn="just">
              <a:buFontTx/>
              <a:buChar char="-"/>
            </a:pPr>
            <a:r>
              <a:rPr lang="en-US" sz="1900" dirty="0" smtClean="0"/>
              <a:t> The value of </a:t>
            </a:r>
            <a:r>
              <a:rPr lang="en-US" sz="1900" i="1" dirty="0" err="1" smtClean="0"/>
              <a:t>isThreadSafe</a:t>
            </a:r>
            <a:r>
              <a:rPr lang="en-US" sz="1900" dirty="0" smtClean="0"/>
              <a:t> value is by default true.</a:t>
            </a:r>
          </a:p>
          <a:p>
            <a:pPr algn="just">
              <a:buFontTx/>
              <a:buChar char="-"/>
            </a:pPr>
            <a:endParaRPr lang="en-US" sz="1050" dirty="0" smtClean="0"/>
          </a:p>
          <a:p>
            <a:pPr algn="just">
              <a:buFontTx/>
              <a:buChar char="-"/>
            </a:pPr>
            <a:r>
              <a:rPr lang="en-US" sz="1900" dirty="0" smtClean="0"/>
              <a:t> If you make it false, </a:t>
            </a:r>
            <a:r>
              <a:rPr lang="en-US" sz="1900" b="1" dirty="0" smtClean="0"/>
              <a:t>the web container will serialize the multiple requests</a:t>
            </a:r>
            <a:r>
              <a:rPr lang="en-US" sz="1900" dirty="0" smtClean="0"/>
              <a:t>, i.e. it will wait until the JSP finishes responding to a request before passing another request to it.</a:t>
            </a:r>
          </a:p>
          <a:p>
            <a:pPr algn="just">
              <a:buFontTx/>
              <a:buChar char="-"/>
            </a:pPr>
            <a:endParaRPr lang="en-US" sz="1000" dirty="0" smtClean="0"/>
          </a:p>
          <a:p>
            <a:r>
              <a:rPr lang="en-US" sz="1900" dirty="0" smtClean="0">
                <a:solidFill>
                  <a:schemeClr val="accent5">
                    <a:lumMod val="75000"/>
                  </a:schemeClr>
                </a:solidFill>
              </a:rPr>
              <a:t>h. </a:t>
            </a:r>
            <a:r>
              <a:rPr lang="en-US" sz="1900" b="1" dirty="0" err="1" smtClean="0">
                <a:solidFill>
                  <a:schemeClr val="accent5">
                    <a:lumMod val="75000"/>
                  </a:schemeClr>
                </a:solidFill>
              </a:rPr>
              <a:t>errorPage</a:t>
            </a:r>
            <a:r>
              <a:rPr lang="en-US" sz="1900" b="1" dirty="0" smtClean="0">
                <a:solidFill>
                  <a:schemeClr val="accent5">
                    <a:lumMod val="75000"/>
                  </a:schemeClr>
                </a:solidFill>
              </a:rPr>
              <a:t> :</a:t>
            </a:r>
          </a:p>
          <a:p>
            <a:pPr>
              <a:buFontTx/>
              <a:buChar char="-"/>
            </a:pPr>
            <a:r>
              <a:rPr lang="en-US" sz="1900" dirty="0" smtClean="0"/>
              <a:t>The </a:t>
            </a:r>
            <a:r>
              <a:rPr lang="en-US" sz="1900" dirty="0" err="1" smtClean="0"/>
              <a:t>errorPage</a:t>
            </a:r>
            <a:r>
              <a:rPr lang="en-US" sz="1900" dirty="0" smtClean="0"/>
              <a:t> attribute is used to define the error page.</a:t>
            </a:r>
          </a:p>
          <a:p>
            <a:pPr>
              <a:buFontTx/>
              <a:buChar char="-"/>
            </a:pPr>
            <a:r>
              <a:rPr lang="en-US" sz="1900" dirty="0" smtClean="0"/>
              <a:t> If exception occurs in the current page, it will be redirected to the error page.</a:t>
            </a:r>
          </a:p>
          <a:p>
            <a:pPr algn="just"/>
            <a:endParaRPr lang="en-US" sz="19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714058"/>
            <a:ext cx="3657600" cy="3143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693003"/>
            <a:ext cx="7854950" cy="830997"/>
          </a:xfrm>
        </p:spPr>
        <p:txBody>
          <a:bodyPr/>
          <a:lstStyle/>
          <a:p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.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isErrorPage</a:t>
            </a:r>
            <a:endParaRPr lang="en-US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The </a:t>
            </a:r>
            <a:r>
              <a:rPr lang="en-US" i="1" dirty="0" err="1" smtClean="0"/>
              <a:t>isErrorPage</a:t>
            </a:r>
            <a:r>
              <a:rPr lang="en-US" dirty="0" smtClean="0"/>
              <a:t> attribute is used </a:t>
            </a:r>
            <a:r>
              <a:rPr lang="en-US" b="1" dirty="0" smtClean="0"/>
              <a:t>to</a:t>
            </a:r>
            <a:r>
              <a:rPr lang="en-US" dirty="0" smtClean="0"/>
              <a:t> </a:t>
            </a:r>
            <a:r>
              <a:rPr lang="en-US" b="1" dirty="0" smtClean="0"/>
              <a:t>declare that the current page is the error page.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2525" y="1523999"/>
            <a:ext cx="3724275" cy="4235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83513"/>
            <a:ext cx="6592570" cy="430887"/>
          </a:xfrm>
        </p:spPr>
        <p:txBody>
          <a:bodyPr/>
          <a:lstStyle/>
          <a:p>
            <a:r>
              <a:rPr lang="en-US" sz="2800" dirty="0" smtClean="0"/>
              <a:t>types of directives continued…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650" y="990600"/>
            <a:ext cx="7715250" cy="5447645"/>
          </a:xfrm>
        </p:spPr>
        <p:txBody>
          <a:bodyPr/>
          <a:lstStyle/>
          <a:p>
            <a:pPr algn="just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2. </a:t>
            </a: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Include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 directive:</a:t>
            </a:r>
          </a:p>
          <a:p>
            <a:pPr algn="just"/>
            <a:endParaRPr lang="en-US" sz="1400" dirty="0" smtClean="0"/>
          </a:p>
          <a:p>
            <a:pPr algn="just">
              <a:buFontTx/>
              <a:buChar char="-"/>
            </a:pPr>
            <a:r>
              <a:rPr lang="en-US" sz="2000" dirty="0" smtClean="0"/>
              <a:t> The include directive is used to include the contents of any resource like </a:t>
            </a:r>
            <a:r>
              <a:rPr lang="en-US" sz="2000" dirty="0" err="1" smtClean="0"/>
              <a:t>jsp</a:t>
            </a:r>
            <a:r>
              <a:rPr lang="en-US" sz="2000" dirty="0" smtClean="0"/>
              <a:t> file, html file or text file.</a:t>
            </a:r>
          </a:p>
          <a:p>
            <a:pPr algn="just">
              <a:buFontTx/>
              <a:buChar char="-"/>
            </a:pPr>
            <a:endParaRPr lang="en-US" sz="2000" dirty="0" smtClean="0"/>
          </a:p>
          <a:p>
            <a:pPr algn="just">
              <a:buFontTx/>
              <a:buChar char="-"/>
            </a:pPr>
            <a:r>
              <a:rPr lang="en-US" sz="2000" dirty="0" smtClean="0"/>
              <a:t> </a:t>
            </a:r>
            <a:r>
              <a:rPr lang="en-US" sz="2000" b="1" dirty="0" smtClean="0"/>
              <a:t>The include directive adds the original content of the included resource at page translation time.</a:t>
            </a:r>
          </a:p>
          <a:p>
            <a:pPr algn="just">
              <a:buFontTx/>
              <a:buChar char="-"/>
            </a:pPr>
            <a:endParaRPr lang="en-US" sz="2000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algn="just"/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b="1" dirty="0" smtClean="0"/>
              <a:t>Syntax of include directive:</a:t>
            </a:r>
          </a:p>
          <a:p>
            <a:pPr algn="just"/>
            <a:r>
              <a:rPr lang="en-US" sz="2000" dirty="0" smtClean="0"/>
              <a:t>&lt;%@ 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include</a:t>
            </a:r>
            <a:r>
              <a:rPr lang="en-US" sz="2000" dirty="0" smtClean="0"/>
              <a:t> file="</a:t>
            </a:r>
            <a:r>
              <a:rPr lang="en-US" sz="2000" dirty="0" err="1" smtClean="0"/>
              <a:t>resourceName</a:t>
            </a:r>
            <a:r>
              <a:rPr lang="en-US" sz="2000" dirty="0" smtClean="0"/>
              <a:t>" %&gt;  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3. JSP </a:t>
            </a:r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</a:rPr>
              <a:t>Taglib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 directive</a:t>
            </a:r>
          </a:p>
          <a:p>
            <a:pPr algn="just">
              <a:buFontTx/>
              <a:buChar char="-"/>
            </a:pPr>
            <a:r>
              <a:rPr lang="en-US" sz="2000" dirty="0" smtClean="0"/>
              <a:t> The JSP </a:t>
            </a:r>
            <a:r>
              <a:rPr lang="en-US" sz="2000" i="1" dirty="0" err="1" smtClean="0"/>
              <a:t>taglib</a:t>
            </a:r>
            <a:r>
              <a:rPr lang="en-US" sz="2000" dirty="0" smtClean="0"/>
              <a:t> directive is </a:t>
            </a:r>
            <a:r>
              <a:rPr lang="en-US" sz="2000" b="1" dirty="0" smtClean="0"/>
              <a:t>used to specify a tag library that defines many tags. 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000" b="1" dirty="0" smtClean="0"/>
              <a:t>Syntax JSP </a:t>
            </a:r>
            <a:r>
              <a:rPr lang="en-US" sz="2000" b="1" dirty="0" err="1" smtClean="0"/>
              <a:t>Taglib</a:t>
            </a:r>
            <a:r>
              <a:rPr lang="en-US" sz="2000" b="1" dirty="0" smtClean="0"/>
              <a:t> directive:</a:t>
            </a:r>
          </a:p>
          <a:p>
            <a:pPr algn="just"/>
            <a:r>
              <a:rPr lang="en-US" sz="2000" dirty="0" smtClean="0"/>
              <a:t>&lt;%@ </a:t>
            </a:r>
            <a:r>
              <a:rPr lang="en-US" sz="2000" dirty="0" err="1" smtClean="0"/>
              <a:t>taglib</a:t>
            </a:r>
            <a:r>
              <a:rPr lang="en-US" sz="2000" dirty="0" smtClean="0"/>
              <a:t> </a:t>
            </a:r>
            <a:r>
              <a:rPr lang="en-US" sz="2000" dirty="0" err="1" smtClean="0"/>
              <a:t>uri</a:t>
            </a:r>
            <a:r>
              <a:rPr lang="en-US" sz="2000" dirty="0" smtClean="0"/>
              <a:t>="</a:t>
            </a:r>
            <a:r>
              <a:rPr lang="en-US" sz="2000" dirty="0" err="1" smtClean="0"/>
              <a:t>uri_of_the_tag_library</a:t>
            </a:r>
            <a:r>
              <a:rPr lang="en-US" sz="2000" dirty="0" smtClean="0"/>
              <a:t>" prefix="</a:t>
            </a:r>
            <a:r>
              <a:rPr lang="en-US" sz="2000" dirty="0" err="1" smtClean="0"/>
              <a:t>prefixoftaglibrary</a:t>
            </a:r>
            <a:r>
              <a:rPr lang="en-US" sz="2000" dirty="0" smtClean="0"/>
              <a:t>" %&gt; 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2392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A</a:t>
            </a:r>
            <a:r>
              <a:rPr spc="-210" dirty="0"/>
              <a:t>d</a:t>
            </a:r>
            <a:r>
              <a:rPr spc="-200" dirty="0"/>
              <a:t>v</a:t>
            </a:r>
            <a:r>
              <a:rPr spc="-105" dirty="0"/>
              <a:t>a</a:t>
            </a:r>
            <a:r>
              <a:rPr spc="-100" dirty="0"/>
              <a:t>nt</a:t>
            </a:r>
            <a:r>
              <a:rPr spc="-105" dirty="0"/>
              <a:t>a</a:t>
            </a:r>
            <a:r>
              <a:rPr spc="-110" dirty="0"/>
              <a:t>g</a:t>
            </a:r>
            <a:r>
              <a:rPr spc="-105" dirty="0"/>
              <a:t>e</a:t>
            </a:r>
            <a:r>
              <a:rPr spc="-5" dirty="0"/>
              <a:t>s</a:t>
            </a:r>
            <a:r>
              <a:rPr spc="-220" dirty="0"/>
              <a:t> </a:t>
            </a:r>
            <a:r>
              <a:rPr spc="-110" dirty="0"/>
              <a:t>o</a:t>
            </a:r>
            <a:r>
              <a:rPr spc="-5" dirty="0"/>
              <a:t>f</a:t>
            </a:r>
            <a:r>
              <a:rPr spc="-210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219200"/>
            <a:ext cx="7334250" cy="4934398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vs.</a:t>
            </a:r>
            <a:r>
              <a:rPr sz="2400" b="1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Active</a:t>
            </a:r>
            <a:r>
              <a:rPr sz="2400" b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Server</a:t>
            </a:r>
            <a:r>
              <a:rPr sz="2400" b="1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2E2B1F"/>
                </a:solidFill>
                <a:latin typeface="Calibri"/>
                <a:cs typeface="Calibri"/>
              </a:rPr>
              <a:t>Pages</a:t>
            </a:r>
            <a:r>
              <a:rPr sz="2400" b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(ASP)</a:t>
            </a:r>
            <a:endParaRPr sz="24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advantages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twofold</a:t>
            </a:r>
            <a:r>
              <a:rPr lang="en-US"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:-</a:t>
            </a:r>
            <a:endParaRPr sz="2400" dirty="0">
              <a:latin typeface="Calibri"/>
              <a:cs typeface="Calibri"/>
            </a:endParaRPr>
          </a:p>
          <a:p>
            <a:pPr marL="538480" marR="5080" lvl="1" indent="-228600" algn="just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94995" algn="l"/>
                <a:tab pos="595630" algn="l"/>
              </a:tabLst>
            </a:pPr>
            <a:r>
              <a:rPr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First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4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dynamic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part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is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written</a:t>
            </a:r>
            <a:r>
              <a:rPr sz="24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Java</a:t>
            </a:r>
            <a:r>
              <a:rPr sz="2400" spc="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400" spc="5" dirty="0" smtClean="0">
                <a:solidFill>
                  <a:srgbClr val="2E2B1F"/>
                </a:solidFill>
                <a:latin typeface="Calibri"/>
                <a:cs typeface="Calibri"/>
              </a:rPr>
              <a:t>(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not</a:t>
            </a:r>
            <a:r>
              <a:rPr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Visual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Basic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other </a:t>
            </a:r>
            <a:r>
              <a:rPr sz="2400" spc="-43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MS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specific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 smtClean="0">
                <a:solidFill>
                  <a:srgbClr val="2E2B1F"/>
                </a:solidFill>
                <a:latin typeface="Calibri"/>
                <a:cs typeface="Calibri"/>
              </a:rPr>
              <a:t>language</a:t>
            </a:r>
            <a:r>
              <a:rPr lang="en-US" sz="2400" dirty="0" smtClean="0">
                <a:solidFill>
                  <a:srgbClr val="2E2B1F"/>
                </a:solidFill>
                <a:latin typeface="Calibri"/>
                <a:cs typeface="Calibri"/>
              </a:rPr>
              <a:t>)</a:t>
            </a:r>
            <a:r>
              <a:rPr sz="2400" dirty="0" smtClean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400" spc="-3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so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it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more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powerful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easier</a:t>
            </a:r>
            <a:r>
              <a:rPr sz="24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use.</a:t>
            </a:r>
            <a:endParaRPr sz="2400" dirty="0">
              <a:latin typeface="Calibri"/>
              <a:cs typeface="Calibri"/>
            </a:endParaRPr>
          </a:p>
          <a:p>
            <a:pPr marL="538480" marR="808990" lvl="1" indent="-228600" algn="just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Second,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portable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other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operating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systems</a:t>
            </a:r>
            <a:r>
              <a:rPr sz="24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and non- </a:t>
            </a:r>
            <a:r>
              <a:rPr sz="2400" spc="-4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Microsoft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servers</a:t>
            </a:r>
            <a:r>
              <a:rPr lang="en-US"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 also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2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vs.</a:t>
            </a:r>
            <a:r>
              <a:rPr sz="24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endParaRPr sz="2400" dirty="0">
              <a:latin typeface="Calibri"/>
              <a:cs typeface="Calibri"/>
            </a:endParaRPr>
          </a:p>
          <a:p>
            <a:pPr marL="538480" marR="80645" lvl="1" indent="-228600" algn="just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generate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 content</a:t>
            </a:r>
            <a:r>
              <a:rPr sz="2400" spc="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dynamically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client</a:t>
            </a: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-side</a:t>
            </a:r>
            <a:r>
              <a:rPr sz="2400" spc="1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but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can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hardly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interact</a:t>
            </a:r>
            <a:r>
              <a:rPr sz="24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server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perform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complex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tasks</a:t>
            </a:r>
            <a:r>
              <a:rPr sz="24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like </a:t>
            </a:r>
            <a:r>
              <a:rPr sz="2400" spc="-4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database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access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image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processing</a:t>
            </a:r>
            <a:r>
              <a:rPr lang="en-US"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400" spc="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etc.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47218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T</a:t>
            </a:r>
            <a:r>
              <a:rPr spc="-110" dirty="0"/>
              <a:t>h</a:t>
            </a:r>
            <a:r>
              <a:rPr spc="-5" dirty="0"/>
              <a:t>e</a:t>
            </a:r>
            <a:r>
              <a:rPr spc="-200" dirty="0"/>
              <a:t> </a:t>
            </a:r>
            <a:r>
              <a:rPr spc="-105" dirty="0"/>
              <a:t>Sc</a:t>
            </a:r>
            <a:r>
              <a:rPr spc="-110" dirty="0"/>
              <a:t>ri</a:t>
            </a:r>
            <a:r>
              <a:rPr spc="-105" dirty="0"/>
              <a:t>p</a:t>
            </a:r>
            <a:r>
              <a:rPr spc="-100" dirty="0"/>
              <a:t>tl</a:t>
            </a:r>
            <a:r>
              <a:rPr spc="-105" dirty="0"/>
              <a:t>e</a:t>
            </a:r>
            <a:r>
              <a:rPr spc="-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066800"/>
            <a:ext cx="7503160" cy="5631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>
                <a:solidFill>
                  <a:srgbClr val="2E2B1F"/>
                </a:solidFill>
                <a:cs typeface="Cambria"/>
              </a:rPr>
              <a:t>A scriptlet can contain </a:t>
            </a:r>
            <a:r>
              <a:rPr sz="2400" spc="-20" dirty="0">
                <a:solidFill>
                  <a:srgbClr val="2E2B1F"/>
                </a:solidFill>
                <a:cs typeface="Cambria"/>
              </a:rPr>
              <a:t>any </a:t>
            </a:r>
            <a:r>
              <a:rPr sz="2400" spc="-10" dirty="0">
                <a:solidFill>
                  <a:srgbClr val="2E2B1F"/>
                </a:solidFill>
                <a:cs typeface="Cambria"/>
              </a:rPr>
              <a:t>number </a:t>
            </a:r>
            <a:r>
              <a:rPr sz="2400" spc="-5" dirty="0">
                <a:solidFill>
                  <a:srgbClr val="2E2B1F"/>
                </a:solidFill>
                <a:cs typeface="Cambria"/>
              </a:rPr>
              <a:t>of </a:t>
            </a:r>
            <a:r>
              <a:rPr sz="2400" spc="-85" dirty="0">
                <a:solidFill>
                  <a:srgbClr val="2E2B1F"/>
                </a:solidFill>
                <a:cs typeface="Cambria"/>
              </a:rPr>
              <a:t>JAVA</a:t>
            </a:r>
            <a:r>
              <a:rPr sz="2400" spc="-80" dirty="0">
                <a:solidFill>
                  <a:srgbClr val="2E2B1F"/>
                </a:solidFill>
                <a:cs typeface="Cambria"/>
              </a:rPr>
              <a:t> </a:t>
            </a:r>
            <a:r>
              <a:rPr sz="2400" spc="-10" dirty="0">
                <a:solidFill>
                  <a:srgbClr val="2E2B1F"/>
                </a:solidFill>
                <a:cs typeface="Cambria"/>
              </a:rPr>
              <a:t>language statements, </a:t>
            </a:r>
            <a:r>
              <a:rPr sz="2400" spc="-5" dirty="0">
                <a:solidFill>
                  <a:srgbClr val="2E2B1F"/>
                </a:solidFill>
                <a:cs typeface="Cambria"/>
              </a:rPr>
              <a:t> </a:t>
            </a:r>
            <a:r>
              <a:rPr sz="2400" spc="-10" dirty="0">
                <a:solidFill>
                  <a:srgbClr val="2E2B1F"/>
                </a:solidFill>
                <a:cs typeface="Cambria"/>
              </a:rPr>
              <a:t>variable</a:t>
            </a:r>
            <a:r>
              <a:rPr sz="2400" dirty="0">
                <a:solidFill>
                  <a:srgbClr val="2E2B1F"/>
                </a:solidFill>
                <a:cs typeface="Cambria"/>
              </a:rPr>
              <a:t> </a:t>
            </a:r>
            <a:r>
              <a:rPr sz="2400" spc="-5" dirty="0">
                <a:solidFill>
                  <a:srgbClr val="2E2B1F"/>
                </a:solidFill>
                <a:cs typeface="Cambria"/>
              </a:rPr>
              <a:t>or</a:t>
            </a:r>
            <a:r>
              <a:rPr sz="2400" dirty="0">
                <a:solidFill>
                  <a:srgbClr val="2E2B1F"/>
                </a:solidFill>
                <a:cs typeface="Cambria"/>
              </a:rPr>
              <a:t> </a:t>
            </a:r>
            <a:r>
              <a:rPr sz="2400" spc="-10" dirty="0">
                <a:solidFill>
                  <a:srgbClr val="2E2B1F"/>
                </a:solidFill>
                <a:cs typeface="Cambria"/>
              </a:rPr>
              <a:t>method</a:t>
            </a:r>
            <a:r>
              <a:rPr sz="2400" spc="15" dirty="0">
                <a:solidFill>
                  <a:srgbClr val="2E2B1F"/>
                </a:solidFill>
                <a:cs typeface="Cambria"/>
              </a:rPr>
              <a:t> </a:t>
            </a:r>
            <a:r>
              <a:rPr sz="2400" spc="-10" dirty="0">
                <a:solidFill>
                  <a:srgbClr val="2E2B1F"/>
                </a:solidFill>
                <a:cs typeface="Cambria"/>
              </a:rPr>
              <a:t>declarations,</a:t>
            </a:r>
            <a:r>
              <a:rPr sz="2400" dirty="0">
                <a:solidFill>
                  <a:srgbClr val="2E2B1F"/>
                </a:solidFill>
                <a:cs typeface="Cambria"/>
              </a:rPr>
              <a:t> </a:t>
            </a:r>
            <a:r>
              <a:rPr sz="2400" spc="-5" dirty="0">
                <a:solidFill>
                  <a:srgbClr val="2E2B1F"/>
                </a:solidFill>
                <a:cs typeface="Cambria"/>
              </a:rPr>
              <a:t>or</a:t>
            </a:r>
            <a:r>
              <a:rPr sz="2400" dirty="0">
                <a:solidFill>
                  <a:srgbClr val="2E2B1F"/>
                </a:solidFill>
                <a:cs typeface="Cambria"/>
              </a:rPr>
              <a:t> </a:t>
            </a:r>
            <a:r>
              <a:rPr sz="2400" spc="-10" dirty="0">
                <a:solidFill>
                  <a:srgbClr val="2E2B1F"/>
                </a:solidFill>
                <a:cs typeface="Cambria"/>
              </a:rPr>
              <a:t>expressions</a:t>
            </a:r>
            <a:r>
              <a:rPr sz="2400" spc="15" dirty="0">
                <a:solidFill>
                  <a:srgbClr val="2E2B1F"/>
                </a:solidFill>
                <a:cs typeface="Cambria"/>
              </a:rPr>
              <a:t> </a:t>
            </a:r>
            <a:r>
              <a:rPr sz="2400" spc="-10" dirty="0">
                <a:solidFill>
                  <a:srgbClr val="2E2B1F"/>
                </a:solidFill>
                <a:cs typeface="Cambria"/>
              </a:rPr>
              <a:t>that</a:t>
            </a:r>
            <a:r>
              <a:rPr sz="2400" spc="-5" dirty="0">
                <a:solidFill>
                  <a:srgbClr val="2E2B1F"/>
                </a:solidFill>
                <a:cs typeface="Cambria"/>
              </a:rPr>
              <a:t> </a:t>
            </a:r>
            <a:r>
              <a:rPr sz="2400" spc="-15" dirty="0">
                <a:solidFill>
                  <a:srgbClr val="2E2B1F"/>
                </a:solidFill>
                <a:cs typeface="Cambria"/>
              </a:rPr>
              <a:t>are</a:t>
            </a:r>
            <a:r>
              <a:rPr sz="2400" dirty="0">
                <a:solidFill>
                  <a:srgbClr val="2E2B1F"/>
                </a:solidFill>
                <a:cs typeface="Cambria"/>
              </a:rPr>
              <a:t> </a:t>
            </a:r>
            <a:r>
              <a:rPr sz="2400" spc="-15" dirty="0">
                <a:solidFill>
                  <a:srgbClr val="2E2B1F"/>
                </a:solidFill>
                <a:cs typeface="Cambria"/>
              </a:rPr>
              <a:t>valid</a:t>
            </a:r>
            <a:r>
              <a:rPr sz="2400" spc="-10" dirty="0">
                <a:solidFill>
                  <a:srgbClr val="2E2B1F"/>
                </a:solidFill>
                <a:cs typeface="Cambria"/>
              </a:rPr>
              <a:t> </a:t>
            </a:r>
            <a:r>
              <a:rPr sz="2400" spc="-5" dirty="0">
                <a:solidFill>
                  <a:srgbClr val="2E2B1F"/>
                </a:solidFill>
                <a:cs typeface="Cambria"/>
              </a:rPr>
              <a:t>in</a:t>
            </a:r>
            <a:r>
              <a:rPr sz="2400" dirty="0">
                <a:solidFill>
                  <a:srgbClr val="2E2B1F"/>
                </a:solidFill>
                <a:cs typeface="Cambria"/>
              </a:rPr>
              <a:t> </a:t>
            </a:r>
            <a:r>
              <a:rPr sz="2400" spc="-10" dirty="0">
                <a:solidFill>
                  <a:srgbClr val="2E2B1F"/>
                </a:solidFill>
                <a:cs typeface="Cambria"/>
              </a:rPr>
              <a:t>the </a:t>
            </a:r>
            <a:r>
              <a:rPr sz="2400" spc="-405" dirty="0">
                <a:solidFill>
                  <a:srgbClr val="2E2B1F"/>
                </a:solidFill>
                <a:cs typeface="Cambria"/>
              </a:rPr>
              <a:t> </a:t>
            </a:r>
            <a:r>
              <a:rPr sz="2400" spc="-10" dirty="0">
                <a:solidFill>
                  <a:srgbClr val="2E2B1F"/>
                </a:solidFill>
                <a:cs typeface="Cambria"/>
              </a:rPr>
              <a:t>page </a:t>
            </a:r>
            <a:r>
              <a:rPr sz="2400" spc="-5" dirty="0">
                <a:solidFill>
                  <a:srgbClr val="2E2B1F"/>
                </a:solidFill>
                <a:cs typeface="Cambria"/>
              </a:rPr>
              <a:t>scripting</a:t>
            </a:r>
            <a:r>
              <a:rPr sz="2400" spc="10" dirty="0">
                <a:solidFill>
                  <a:srgbClr val="2E2B1F"/>
                </a:solidFill>
                <a:cs typeface="Cambria"/>
              </a:rPr>
              <a:t> </a:t>
            </a:r>
            <a:r>
              <a:rPr sz="2400" spc="-10" dirty="0">
                <a:solidFill>
                  <a:srgbClr val="2E2B1F"/>
                </a:solidFill>
                <a:cs typeface="Cambria"/>
              </a:rPr>
              <a:t>language.</a:t>
            </a:r>
            <a:endParaRPr sz="2400" dirty="0">
              <a:cs typeface="Cambria"/>
            </a:endParaRPr>
          </a:p>
          <a:p>
            <a:pPr marL="241300" indent="-228600" algn="just">
              <a:lnSpc>
                <a:spcPct val="100000"/>
              </a:lnSpc>
              <a:spcBef>
                <a:spcPts val="459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  <a:tab pos="2487930" algn="l"/>
              </a:tabLst>
            </a:pPr>
            <a:r>
              <a:rPr sz="1900" spc="-5" dirty="0">
                <a:solidFill>
                  <a:srgbClr val="006FC0"/>
                </a:solidFill>
                <a:latin typeface="Cambria"/>
                <a:cs typeface="Cambria"/>
              </a:rPr>
              <a:t>syntax of</a:t>
            </a:r>
            <a:r>
              <a:rPr sz="1900" spc="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006FC0"/>
                </a:solidFill>
                <a:latin typeface="Cambria"/>
                <a:cs typeface="Cambria"/>
              </a:rPr>
              <a:t>Scriptlet</a:t>
            </a:r>
            <a:r>
              <a:rPr sz="1900" spc="1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−	</a:t>
            </a:r>
            <a:endParaRPr lang="en-US" sz="1900" spc="-5" dirty="0" smtClean="0">
              <a:solidFill>
                <a:srgbClr val="2E2B1F"/>
              </a:solidFill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spcBef>
                <a:spcPts val="459"/>
              </a:spcBef>
              <a:buClr>
                <a:srgbClr val="A9A47B"/>
              </a:buClr>
              <a:tabLst>
                <a:tab pos="240665" algn="l"/>
                <a:tab pos="241300" algn="l"/>
                <a:tab pos="2487930" algn="l"/>
              </a:tabLst>
            </a:pPr>
            <a:r>
              <a:rPr sz="1900" b="1" spc="-10" dirty="0" smtClean="0">
                <a:solidFill>
                  <a:srgbClr val="2E2B1F"/>
                </a:solidFill>
                <a:latin typeface="Cambria"/>
                <a:cs typeface="Cambria"/>
              </a:rPr>
              <a:t>&lt;%</a:t>
            </a:r>
            <a:r>
              <a:rPr sz="1900" b="1" spc="-25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endParaRPr lang="en-US" sz="1900" b="1" spc="-25" dirty="0" smtClean="0">
              <a:solidFill>
                <a:srgbClr val="2E2B1F"/>
              </a:solidFill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spcBef>
                <a:spcPts val="459"/>
              </a:spcBef>
              <a:buClr>
                <a:srgbClr val="A9A47B"/>
              </a:buClr>
              <a:tabLst>
                <a:tab pos="240665" algn="l"/>
                <a:tab pos="241300" algn="l"/>
                <a:tab pos="2487930" algn="l"/>
              </a:tabLst>
            </a:pPr>
            <a:r>
              <a:rPr lang="en-US" sz="1900" b="1" spc="-10" dirty="0" smtClean="0">
                <a:solidFill>
                  <a:srgbClr val="2E2B1F"/>
                </a:solidFill>
                <a:latin typeface="Cambria"/>
                <a:cs typeface="Cambria"/>
              </a:rPr>
              <a:t>     </a:t>
            </a:r>
            <a:r>
              <a:rPr sz="1900" b="1" spc="-10" dirty="0" smtClean="0">
                <a:solidFill>
                  <a:srgbClr val="2E2B1F"/>
                </a:solidFill>
                <a:latin typeface="Cambria"/>
                <a:cs typeface="Cambria"/>
              </a:rPr>
              <a:t>code</a:t>
            </a:r>
            <a:r>
              <a:rPr sz="1900" b="1" spc="5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E2B1F"/>
                </a:solidFill>
                <a:latin typeface="Cambria"/>
                <a:cs typeface="Cambria"/>
              </a:rPr>
              <a:t>fragment</a:t>
            </a:r>
            <a:r>
              <a:rPr sz="1900" b="1" spc="-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endParaRPr lang="en-US" sz="1900" b="1" spc="-5" dirty="0" smtClean="0">
              <a:solidFill>
                <a:srgbClr val="2E2B1F"/>
              </a:solidFill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spcBef>
                <a:spcPts val="459"/>
              </a:spcBef>
              <a:buClr>
                <a:srgbClr val="A9A47B"/>
              </a:buClr>
              <a:tabLst>
                <a:tab pos="240665" algn="l"/>
                <a:tab pos="241300" algn="l"/>
                <a:tab pos="2487930" algn="l"/>
              </a:tabLst>
            </a:pPr>
            <a:r>
              <a:rPr sz="1900" b="1" spc="-5" dirty="0" smtClean="0">
                <a:solidFill>
                  <a:srgbClr val="2E2B1F"/>
                </a:solidFill>
                <a:latin typeface="Cambria"/>
                <a:cs typeface="Cambria"/>
              </a:rPr>
              <a:t>%&gt;</a:t>
            </a:r>
            <a:endParaRPr sz="270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spc="-5" dirty="0" err="1" smtClean="0">
                <a:solidFill>
                  <a:srgbClr val="006FC0"/>
                </a:solidFill>
                <a:latin typeface="Cambria"/>
                <a:cs typeface="Cambria"/>
              </a:rPr>
              <a:t>Scriplet</a:t>
            </a:r>
            <a:r>
              <a:rPr lang="en-US" sz="1900" spc="-5" dirty="0" smtClean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-15" dirty="0" smtClean="0">
                <a:solidFill>
                  <a:srgbClr val="006FC0"/>
                </a:solidFill>
                <a:latin typeface="Cambria"/>
                <a:cs typeface="Cambria"/>
              </a:rPr>
              <a:t>example</a:t>
            </a:r>
            <a:r>
              <a:rPr sz="1900" dirty="0" smtClean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006FC0"/>
                </a:solidFill>
                <a:latin typeface="Cambria"/>
                <a:cs typeface="Cambria"/>
              </a:rPr>
              <a:t>for</a:t>
            </a:r>
            <a:r>
              <a:rPr sz="1900" spc="-1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006FC0"/>
                </a:solidFill>
                <a:latin typeface="Cambria"/>
                <a:cs typeface="Cambria"/>
              </a:rPr>
              <a:t>JSP</a:t>
            </a:r>
            <a:r>
              <a:rPr sz="1900" spc="-1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006FC0"/>
                </a:solidFill>
                <a:latin typeface="Cambria"/>
                <a:cs typeface="Cambria"/>
              </a:rPr>
              <a:t>−</a:t>
            </a:r>
            <a:endParaRPr sz="1900" dirty="0">
              <a:latin typeface="Cambria"/>
              <a:cs typeface="Cambria"/>
            </a:endParaRPr>
          </a:p>
          <a:p>
            <a:pPr marL="12700" algn="just">
              <a:lnSpc>
                <a:spcPct val="100000"/>
              </a:lnSpc>
              <a:spcBef>
                <a:spcPts val="455"/>
              </a:spcBef>
            </a:pPr>
            <a:r>
              <a:rPr sz="1600" spc="-10" dirty="0">
                <a:solidFill>
                  <a:srgbClr val="2E2B1F"/>
                </a:solidFill>
                <a:latin typeface="Cambria"/>
                <a:cs typeface="Cambria"/>
              </a:rPr>
              <a:t>&lt;html&gt;</a:t>
            </a:r>
            <a:endParaRPr sz="1600" dirty="0">
              <a:latin typeface="Cambria"/>
              <a:cs typeface="Cambria"/>
            </a:endParaRPr>
          </a:p>
          <a:p>
            <a:pPr marL="169545" algn="just">
              <a:lnSpc>
                <a:spcPct val="100000"/>
              </a:lnSpc>
              <a:spcBef>
                <a:spcPts val="459"/>
              </a:spcBef>
            </a:pPr>
            <a:r>
              <a:rPr sz="1600" spc="-10" dirty="0">
                <a:solidFill>
                  <a:srgbClr val="2E2B1F"/>
                </a:solidFill>
                <a:latin typeface="Cambria"/>
                <a:cs typeface="Cambria"/>
              </a:rPr>
              <a:t>&lt;head&gt;&lt;title&gt;Hello</a:t>
            </a:r>
            <a:r>
              <a:rPr sz="1600" spc="4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600" spc="-15" dirty="0">
                <a:solidFill>
                  <a:srgbClr val="2E2B1F"/>
                </a:solidFill>
                <a:latin typeface="Cambria"/>
                <a:cs typeface="Cambria"/>
              </a:rPr>
              <a:t>World&lt;/title&gt;&lt;/head&gt;</a:t>
            </a:r>
            <a:endParaRPr sz="1600" dirty="0">
              <a:latin typeface="Cambria"/>
              <a:cs typeface="Cambria"/>
            </a:endParaRPr>
          </a:p>
          <a:p>
            <a:pPr marL="328295" algn="just">
              <a:lnSpc>
                <a:spcPct val="100000"/>
              </a:lnSpc>
              <a:spcBef>
                <a:spcPts val="455"/>
              </a:spcBef>
            </a:pPr>
            <a:r>
              <a:rPr sz="1600" spc="-15" dirty="0">
                <a:solidFill>
                  <a:srgbClr val="2E2B1F"/>
                </a:solidFill>
                <a:latin typeface="Cambria"/>
                <a:cs typeface="Cambria"/>
              </a:rPr>
              <a:t>&lt;body&gt;</a:t>
            </a:r>
            <a:endParaRPr sz="1600" dirty="0">
              <a:latin typeface="Cambria"/>
              <a:cs typeface="Cambria"/>
            </a:endParaRPr>
          </a:p>
          <a:p>
            <a:pPr marL="328295" algn="just">
              <a:lnSpc>
                <a:spcPct val="100000"/>
              </a:lnSpc>
              <a:spcBef>
                <a:spcPts val="455"/>
              </a:spcBef>
            </a:pPr>
            <a:r>
              <a:rPr sz="1600" spc="-5" dirty="0">
                <a:solidFill>
                  <a:srgbClr val="2E2B1F"/>
                </a:solidFill>
                <a:latin typeface="Cambria"/>
                <a:cs typeface="Cambria"/>
              </a:rPr>
              <a:t>Hello</a:t>
            </a:r>
            <a:r>
              <a:rPr sz="1600" spc="-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600" spc="-20" dirty="0">
                <a:solidFill>
                  <a:srgbClr val="2E2B1F"/>
                </a:solidFill>
                <a:latin typeface="Cambria"/>
                <a:cs typeface="Cambria"/>
              </a:rPr>
              <a:t>World!&lt;br/&gt;</a:t>
            </a:r>
            <a:endParaRPr sz="1600" dirty="0">
              <a:latin typeface="Cambria"/>
              <a:cs typeface="Cambria"/>
            </a:endParaRPr>
          </a:p>
          <a:p>
            <a:pPr marL="328295" algn="just">
              <a:lnSpc>
                <a:spcPct val="100000"/>
              </a:lnSpc>
              <a:spcBef>
                <a:spcPts val="455"/>
              </a:spcBef>
            </a:pPr>
            <a:r>
              <a:rPr sz="1600" spc="-15" dirty="0">
                <a:solidFill>
                  <a:srgbClr val="006FC0"/>
                </a:solidFill>
                <a:latin typeface="Cambria"/>
                <a:cs typeface="Cambria"/>
              </a:rPr>
              <a:t>&lt;%</a:t>
            </a:r>
            <a:endParaRPr sz="1600" dirty="0">
              <a:latin typeface="Cambria"/>
              <a:cs typeface="Cambria"/>
            </a:endParaRPr>
          </a:p>
          <a:p>
            <a:pPr marL="483870" algn="just">
              <a:lnSpc>
                <a:spcPct val="100000"/>
              </a:lnSpc>
              <a:spcBef>
                <a:spcPts val="459"/>
              </a:spcBef>
            </a:pPr>
            <a:r>
              <a:rPr sz="1600" spc="-15" dirty="0">
                <a:solidFill>
                  <a:srgbClr val="006FC0"/>
                </a:solidFill>
                <a:latin typeface="Cambria"/>
                <a:cs typeface="Cambria"/>
              </a:rPr>
              <a:t>out.println("Your</a:t>
            </a:r>
            <a:r>
              <a:rPr sz="1600" spc="4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mbria"/>
                <a:cs typeface="Cambria"/>
              </a:rPr>
              <a:t>IP</a:t>
            </a:r>
            <a:r>
              <a:rPr sz="1600" spc="-10" dirty="0">
                <a:solidFill>
                  <a:srgbClr val="006FC0"/>
                </a:solidFill>
                <a:latin typeface="Cambria"/>
                <a:cs typeface="Cambria"/>
              </a:rPr>
              <a:t> address </a:t>
            </a:r>
            <a:r>
              <a:rPr sz="1600" spc="-5" dirty="0">
                <a:solidFill>
                  <a:srgbClr val="006FC0"/>
                </a:solidFill>
                <a:latin typeface="Cambria"/>
                <a:cs typeface="Cambria"/>
              </a:rPr>
              <a:t>is</a:t>
            </a:r>
            <a:r>
              <a:rPr sz="1600" spc="-2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mbria"/>
                <a:cs typeface="Cambria"/>
              </a:rPr>
              <a:t>"</a:t>
            </a:r>
            <a:r>
              <a:rPr sz="160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mbria"/>
                <a:cs typeface="Cambria"/>
              </a:rPr>
              <a:t>+</a:t>
            </a:r>
            <a:r>
              <a:rPr sz="1600" spc="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mbria"/>
                <a:cs typeface="Cambria"/>
              </a:rPr>
              <a:t>request.getRemoteAddr());</a:t>
            </a:r>
            <a:endParaRPr sz="1600" dirty="0">
              <a:latin typeface="Cambria"/>
              <a:cs typeface="Cambria"/>
            </a:endParaRPr>
          </a:p>
          <a:p>
            <a:pPr marL="328295" algn="just">
              <a:lnSpc>
                <a:spcPct val="100000"/>
              </a:lnSpc>
              <a:spcBef>
                <a:spcPts val="455"/>
              </a:spcBef>
            </a:pPr>
            <a:r>
              <a:rPr sz="1600" dirty="0">
                <a:solidFill>
                  <a:srgbClr val="006FC0"/>
                </a:solidFill>
                <a:latin typeface="Cambria"/>
                <a:cs typeface="Cambria"/>
              </a:rPr>
              <a:t>%&gt;</a:t>
            </a:r>
            <a:endParaRPr sz="1600" dirty="0">
              <a:latin typeface="Cambria"/>
              <a:cs typeface="Cambria"/>
            </a:endParaRPr>
          </a:p>
          <a:p>
            <a:pPr marL="169545" algn="just">
              <a:lnSpc>
                <a:spcPct val="100000"/>
              </a:lnSpc>
              <a:spcBef>
                <a:spcPts val="459"/>
              </a:spcBef>
            </a:pPr>
            <a:r>
              <a:rPr sz="1600" spc="-10" dirty="0">
                <a:solidFill>
                  <a:srgbClr val="2E2B1F"/>
                </a:solidFill>
                <a:latin typeface="Cambria"/>
                <a:cs typeface="Cambria"/>
              </a:rPr>
              <a:t>&lt;/body&gt;</a:t>
            </a:r>
            <a:endParaRPr sz="1600" dirty="0">
              <a:latin typeface="Cambria"/>
              <a:cs typeface="Cambria"/>
            </a:endParaRPr>
          </a:p>
          <a:p>
            <a:pPr marL="12700" algn="just">
              <a:lnSpc>
                <a:spcPct val="100000"/>
              </a:lnSpc>
              <a:spcBef>
                <a:spcPts val="455"/>
              </a:spcBef>
            </a:pPr>
            <a:r>
              <a:rPr sz="1600" spc="-10" dirty="0">
                <a:solidFill>
                  <a:srgbClr val="2E2B1F"/>
                </a:solidFill>
                <a:latin typeface="Cambria"/>
                <a:cs typeface="Cambria"/>
              </a:rPr>
              <a:t>&lt;/html&gt;</a:t>
            </a:r>
            <a:endParaRPr sz="19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903979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05" dirty="0"/>
              <a:t>Dec</a:t>
            </a:r>
            <a:r>
              <a:rPr spc="-100" dirty="0"/>
              <a:t>l</a:t>
            </a:r>
            <a:r>
              <a:rPr spc="-105" dirty="0"/>
              <a:t>a</a:t>
            </a:r>
            <a:r>
              <a:rPr spc="-195" dirty="0"/>
              <a:t>r</a:t>
            </a:r>
            <a:r>
              <a:rPr spc="-105" dirty="0"/>
              <a:t>a</a:t>
            </a:r>
            <a:r>
              <a:rPr spc="-100" dirty="0"/>
              <a:t>t</a:t>
            </a:r>
            <a:r>
              <a:rPr spc="-110" dirty="0"/>
              <a:t>io</a:t>
            </a:r>
            <a:r>
              <a:rPr spc="-100" dirty="0"/>
              <a:t>n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371600"/>
            <a:ext cx="7221855" cy="4864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declaration</a:t>
            </a:r>
            <a:r>
              <a:rPr lang="en-US"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 element</a:t>
            </a: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declares one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or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more variables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or methods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200" b="1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 smtClean="0">
                <a:solidFill>
                  <a:srgbClr val="2E2B1F"/>
                </a:solidFill>
                <a:latin typeface="Calibri"/>
                <a:cs typeface="Calibri"/>
              </a:rPr>
              <a:t>can </a:t>
            </a:r>
            <a:r>
              <a:rPr lang="en-US" sz="2200" b="1" spc="-15" dirty="0" smtClean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2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use</a:t>
            </a:r>
            <a:r>
              <a:rPr lang="en-US" sz="22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d</a:t>
            </a:r>
            <a:r>
              <a:rPr sz="22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200" b="1" spc="-25" dirty="0">
                <a:solidFill>
                  <a:srgbClr val="2E2B1F"/>
                </a:solidFill>
                <a:latin typeface="Calibri"/>
                <a:cs typeface="Calibri"/>
              </a:rPr>
              <a:t>Java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code </a:t>
            </a:r>
            <a:r>
              <a:rPr lang="en-US" sz="2200" b="1" spc="-15" dirty="0" smtClean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JSP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file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. </a:t>
            </a:r>
            <a:endParaRPr lang="en-US" sz="2200" spc="-1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lang="en-US" sz="2200" spc="-60" dirty="0" smtClean="0">
                <a:solidFill>
                  <a:srgbClr val="2E2B1F"/>
                </a:solidFill>
                <a:latin typeface="Calibri"/>
                <a:cs typeface="Calibri"/>
              </a:rPr>
              <a:t>We </a:t>
            </a: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must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declare </a:t>
            </a:r>
            <a:r>
              <a:rPr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variable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method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before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you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file.</a:t>
            </a:r>
            <a:endParaRPr sz="2200" dirty="0">
              <a:latin typeface="Calibri"/>
              <a:cs typeface="Calibri"/>
            </a:endParaRPr>
          </a:p>
          <a:p>
            <a:pPr marL="305435" indent="-29337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305435" algn="l"/>
                <a:tab pos="306070" algn="l"/>
              </a:tabLst>
            </a:pPr>
            <a:endParaRPr lang="en-US" sz="2200" spc="-20" dirty="0" smtClean="0">
              <a:solidFill>
                <a:srgbClr val="006FC0"/>
              </a:solidFill>
              <a:latin typeface="Calibri"/>
              <a:cs typeface="Calibri"/>
            </a:endParaRPr>
          </a:p>
          <a:p>
            <a:pPr marL="305435" indent="-29337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305435" algn="l"/>
                <a:tab pos="306070" algn="l"/>
              </a:tabLst>
            </a:pPr>
            <a:r>
              <a:rPr sz="2200" spc="-20" dirty="0" smtClean="0">
                <a:solidFill>
                  <a:srgbClr val="006FC0"/>
                </a:solidFill>
                <a:latin typeface="Calibri"/>
                <a:cs typeface="Calibri"/>
              </a:rPr>
              <a:t>Syntax</a:t>
            </a:r>
            <a:r>
              <a:rPr sz="2200" spc="-15" dirty="0" smtClean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JSP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Declarations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−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  <a:tab pos="225171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&lt;%!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200" b="1" spc="-10" dirty="0" err="1" smtClean="0">
                <a:solidFill>
                  <a:srgbClr val="2E2B1F"/>
                </a:solidFill>
                <a:latin typeface="Calibri"/>
                <a:cs typeface="Calibri"/>
              </a:rPr>
              <a:t>D</a:t>
            </a:r>
            <a:r>
              <a:rPr sz="2200" b="1" spc="-10" dirty="0" err="1" smtClean="0">
                <a:solidFill>
                  <a:srgbClr val="2E2B1F"/>
                </a:solidFill>
                <a:latin typeface="Calibri"/>
                <a:cs typeface="Calibri"/>
              </a:rPr>
              <a:t>eclaration</a:t>
            </a:r>
            <a:r>
              <a:rPr lang="en-US" sz="2200" b="1" spc="-10" dirty="0" err="1" smtClean="0">
                <a:solidFill>
                  <a:srgbClr val="2E2B1F"/>
                </a:solidFill>
                <a:latin typeface="Calibri"/>
                <a:cs typeface="Calibri"/>
              </a:rPr>
              <a:t>_initialization</a:t>
            </a:r>
            <a:r>
              <a:rPr sz="22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;</a:t>
            </a:r>
            <a:r>
              <a:rPr lang="en-US" sz="22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  </a:t>
            </a:r>
            <a:r>
              <a:rPr sz="22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%&gt;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A9A47B"/>
              </a:buClr>
              <a:buFont typeface="Arial"/>
              <a:buChar char="•"/>
            </a:pPr>
            <a:endParaRPr sz="3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006FC0"/>
                </a:solidFill>
                <a:latin typeface="Calibri"/>
                <a:cs typeface="Calibri"/>
              </a:rPr>
              <a:t>Example</a:t>
            </a:r>
            <a:r>
              <a:rPr sz="22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Declarations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−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A9A47B"/>
              </a:buClr>
              <a:buFont typeface="Arial"/>
              <a:buChar char="•"/>
            </a:pPr>
            <a:endParaRPr sz="3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&lt;%!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0;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%&gt;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&lt;%!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a,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b,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c;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%&gt;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&lt;%!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Circle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=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new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Circle(2.0);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%&gt;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05854"/>
            <a:ext cx="35534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10" dirty="0"/>
              <a:t>E</a:t>
            </a:r>
            <a:r>
              <a:rPr spc="-105" dirty="0"/>
              <a:t>xp</a:t>
            </a:r>
            <a:r>
              <a:rPr spc="-180" dirty="0"/>
              <a:t>r</a:t>
            </a:r>
            <a:r>
              <a:rPr spc="-105" dirty="0"/>
              <a:t>e</a:t>
            </a:r>
            <a:r>
              <a:rPr spc="-100" dirty="0"/>
              <a:t>ss</a:t>
            </a:r>
            <a:r>
              <a:rPr spc="-110" dirty="0"/>
              <a:t>io</a:t>
            </a:r>
            <a:r>
              <a:rPr spc="-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133564"/>
            <a:ext cx="7467600" cy="5191036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marR="5080" indent="-228600" algn="just">
              <a:lnSpc>
                <a:spcPct val="90100"/>
              </a:lnSpc>
              <a:spcBef>
                <a:spcPts val="35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cs typeface="Cambria"/>
              </a:rPr>
              <a:t>A JSP </a:t>
            </a:r>
            <a:r>
              <a:rPr sz="2200" spc="-10" dirty="0">
                <a:solidFill>
                  <a:srgbClr val="2E2B1F"/>
                </a:solidFill>
                <a:cs typeface="Cambria"/>
              </a:rPr>
              <a:t>expression </a:t>
            </a:r>
            <a:r>
              <a:rPr sz="2200" spc="-5" dirty="0">
                <a:solidFill>
                  <a:srgbClr val="2E2B1F"/>
                </a:solidFill>
                <a:cs typeface="Cambria"/>
              </a:rPr>
              <a:t>element contains a scripting </a:t>
            </a:r>
            <a:r>
              <a:rPr sz="2200" spc="-10" dirty="0">
                <a:solidFill>
                  <a:srgbClr val="2E2B1F"/>
                </a:solidFill>
                <a:cs typeface="Cambria"/>
              </a:rPr>
              <a:t>language </a:t>
            </a:r>
            <a:r>
              <a:rPr sz="2200" spc="-470" dirty="0">
                <a:solidFill>
                  <a:srgbClr val="2E2B1F"/>
                </a:solidFill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cs typeface="Cambria"/>
              </a:rPr>
              <a:t>expression that </a:t>
            </a:r>
            <a:r>
              <a:rPr sz="2200" spc="-5" dirty="0">
                <a:solidFill>
                  <a:srgbClr val="2E2B1F"/>
                </a:solidFill>
                <a:cs typeface="Cambria"/>
              </a:rPr>
              <a:t>is </a:t>
            </a:r>
            <a:r>
              <a:rPr sz="2200" b="1" spc="-15" dirty="0">
                <a:solidFill>
                  <a:srgbClr val="2E2B1F"/>
                </a:solidFill>
                <a:cs typeface="Cambria"/>
              </a:rPr>
              <a:t>evaluated, </a:t>
            </a:r>
            <a:r>
              <a:rPr lang="en-US" sz="2200" b="1" spc="-15" dirty="0" smtClean="0">
                <a:solidFill>
                  <a:srgbClr val="2E2B1F"/>
                </a:solidFill>
                <a:cs typeface="Cambria"/>
              </a:rPr>
              <a:t>then </a:t>
            </a:r>
            <a:r>
              <a:rPr sz="2200" b="1" spc="-20" dirty="0" smtClean="0">
                <a:solidFill>
                  <a:srgbClr val="2E2B1F"/>
                </a:solidFill>
                <a:cs typeface="Cambria"/>
              </a:rPr>
              <a:t>converted </a:t>
            </a:r>
            <a:r>
              <a:rPr sz="2200" b="1" spc="-15" dirty="0">
                <a:solidFill>
                  <a:srgbClr val="2E2B1F"/>
                </a:solidFill>
                <a:cs typeface="Cambria"/>
              </a:rPr>
              <a:t>to </a:t>
            </a:r>
            <a:r>
              <a:rPr sz="2200" b="1" spc="-5" dirty="0">
                <a:solidFill>
                  <a:srgbClr val="2E2B1F"/>
                </a:solidFill>
                <a:cs typeface="Cambria"/>
              </a:rPr>
              <a:t>a String, </a:t>
            </a:r>
            <a:r>
              <a:rPr sz="2200" b="1" spc="-10" dirty="0">
                <a:solidFill>
                  <a:srgbClr val="2E2B1F"/>
                </a:solidFill>
                <a:cs typeface="Cambria"/>
              </a:rPr>
              <a:t>and </a:t>
            </a:r>
            <a:r>
              <a:rPr sz="2200" b="1" spc="-5" dirty="0">
                <a:solidFill>
                  <a:srgbClr val="2E2B1F"/>
                </a:solidFill>
                <a:cs typeface="Cambria"/>
              </a:rPr>
              <a:t> inserted</a:t>
            </a:r>
            <a:r>
              <a:rPr sz="2200" b="1" spc="30" dirty="0">
                <a:solidFill>
                  <a:srgbClr val="2E2B1F"/>
                </a:solidFill>
                <a:cs typeface="Cambria"/>
              </a:rPr>
              <a:t> </a:t>
            </a:r>
            <a:r>
              <a:rPr lang="en-US" sz="2200" b="1" spc="30" dirty="0" smtClean="0">
                <a:solidFill>
                  <a:srgbClr val="2E2B1F"/>
                </a:solidFill>
                <a:cs typeface="Cambria"/>
              </a:rPr>
              <a:t>as text </a:t>
            </a:r>
            <a:r>
              <a:rPr sz="2200" b="1" spc="-20" dirty="0" smtClean="0">
                <a:solidFill>
                  <a:srgbClr val="2E2B1F"/>
                </a:solidFill>
                <a:cs typeface="Cambria"/>
              </a:rPr>
              <a:t>wher</a:t>
            </a:r>
            <a:r>
              <a:rPr lang="en-US" sz="2200" b="1" spc="-20" dirty="0" smtClean="0">
                <a:solidFill>
                  <a:srgbClr val="2E2B1F"/>
                </a:solidFill>
                <a:cs typeface="Cambria"/>
              </a:rPr>
              <a:t>ever</a:t>
            </a:r>
            <a:r>
              <a:rPr sz="2200" b="1" spc="10" dirty="0" smtClean="0">
                <a:solidFill>
                  <a:srgbClr val="2E2B1F"/>
                </a:solidFill>
                <a:cs typeface="Cambria"/>
              </a:rPr>
              <a:t> </a:t>
            </a:r>
            <a:r>
              <a:rPr sz="2200" b="1" spc="-10" dirty="0">
                <a:solidFill>
                  <a:srgbClr val="2E2B1F"/>
                </a:solidFill>
                <a:cs typeface="Cambria"/>
              </a:rPr>
              <a:t>the</a:t>
            </a:r>
            <a:r>
              <a:rPr sz="2200" b="1" spc="15" dirty="0">
                <a:solidFill>
                  <a:srgbClr val="2E2B1F"/>
                </a:solidFill>
                <a:cs typeface="Cambria"/>
              </a:rPr>
              <a:t> </a:t>
            </a:r>
            <a:r>
              <a:rPr sz="2200" b="1" spc="-10" dirty="0">
                <a:solidFill>
                  <a:srgbClr val="2E2B1F"/>
                </a:solidFill>
                <a:cs typeface="Cambria"/>
              </a:rPr>
              <a:t>expression</a:t>
            </a:r>
            <a:r>
              <a:rPr sz="2200" b="1" spc="30" dirty="0">
                <a:solidFill>
                  <a:srgbClr val="2E2B1F"/>
                </a:solidFill>
                <a:cs typeface="Cambria"/>
              </a:rPr>
              <a:t> </a:t>
            </a:r>
            <a:r>
              <a:rPr sz="2200" b="1" spc="-10" dirty="0">
                <a:solidFill>
                  <a:srgbClr val="2E2B1F"/>
                </a:solidFill>
                <a:cs typeface="Cambria"/>
              </a:rPr>
              <a:t>appears</a:t>
            </a:r>
            <a:r>
              <a:rPr sz="2200" spc="30" dirty="0">
                <a:solidFill>
                  <a:srgbClr val="2E2B1F"/>
                </a:solidFill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cs typeface="Cambria"/>
              </a:rPr>
              <a:t>in</a:t>
            </a:r>
            <a:r>
              <a:rPr sz="2200" dirty="0">
                <a:solidFill>
                  <a:srgbClr val="2E2B1F"/>
                </a:solidFill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cs typeface="Cambria"/>
              </a:rPr>
              <a:t>the</a:t>
            </a:r>
            <a:r>
              <a:rPr sz="2200" spc="10" dirty="0">
                <a:solidFill>
                  <a:srgbClr val="2E2B1F"/>
                </a:solidFill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cs typeface="Cambria"/>
              </a:rPr>
              <a:t>JSP</a:t>
            </a:r>
            <a:r>
              <a:rPr sz="2200" spc="5" dirty="0">
                <a:solidFill>
                  <a:srgbClr val="2E2B1F"/>
                </a:solidFill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cs typeface="Cambria"/>
              </a:rPr>
              <a:t>file.</a:t>
            </a:r>
            <a:endParaRPr sz="2200" dirty="0">
              <a:cs typeface="Cambria"/>
            </a:endParaRPr>
          </a:p>
          <a:p>
            <a:pPr marL="241300" indent="-228600" algn="just">
              <a:lnSpc>
                <a:spcPct val="100000"/>
              </a:lnSpc>
              <a:spcBef>
                <a:spcPts val="26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lang="en-US" sz="2200" spc="-25" dirty="0" smtClean="0">
                <a:solidFill>
                  <a:srgbClr val="2E2B1F"/>
                </a:solidFill>
                <a:cs typeface="Cambria"/>
              </a:rPr>
              <a:t>We </a:t>
            </a:r>
            <a:r>
              <a:rPr sz="2200" spc="-5" dirty="0" smtClean="0">
                <a:solidFill>
                  <a:srgbClr val="2E2B1F"/>
                </a:solidFill>
                <a:cs typeface="Cambria"/>
              </a:rPr>
              <a:t>cannot</a:t>
            </a:r>
            <a:r>
              <a:rPr sz="2200" spc="10" dirty="0" smtClean="0">
                <a:solidFill>
                  <a:srgbClr val="2E2B1F"/>
                </a:solidFill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cs typeface="Cambria"/>
              </a:rPr>
              <a:t>use</a:t>
            </a:r>
            <a:r>
              <a:rPr sz="2200" dirty="0">
                <a:solidFill>
                  <a:srgbClr val="2E2B1F"/>
                </a:solidFill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cs typeface="Cambria"/>
              </a:rPr>
              <a:t>a semicolon</a:t>
            </a:r>
            <a:r>
              <a:rPr sz="2200" spc="15" dirty="0">
                <a:solidFill>
                  <a:srgbClr val="2E2B1F"/>
                </a:solidFill>
                <a:cs typeface="Cambria"/>
              </a:rPr>
              <a:t> </a:t>
            </a:r>
            <a:r>
              <a:rPr sz="2200" spc="-15" dirty="0">
                <a:solidFill>
                  <a:srgbClr val="2E2B1F"/>
                </a:solidFill>
                <a:cs typeface="Cambria"/>
              </a:rPr>
              <a:t>to</a:t>
            </a:r>
            <a:r>
              <a:rPr sz="2200" dirty="0">
                <a:solidFill>
                  <a:srgbClr val="2E2B1F"/>
                </a:solidFill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cs typeface="Cambria"/>
              </a:rPr>
              <a:t>end</a:t>
            </a:r>
            <a:r>
              <a:rPr sz="2200" spc="15" dirty="0">
                <a:solidFill>
                  <a:srgbClr val="2E2B1F"/>
                </a:solidFill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cs typeface="Cambria"/>
              </a:rPr>
              <a:t>an </a:t>
            </a:r>
            <a:r>
              <a:rPr sz="2200" spc="-10" dirty="0">
                <a:solidFill>
                  <a:srgbClr val="2E2B1F"/>
                </a:solidFill>
                <a:cs typeface="Cambria"/>
              </a:rPr>
              <a:t>expression.</a:t>
            </a:r>
            <a:endParaRPr sz="2200" dirty="0">
              <a:cs typeface="Cambria"/>
            </a:endParaRPr>
          </a:p>
          <a:p>
            <a:pPr>
              <a:lnSpc>
                <a:spcPct val="100000"/>
              </a:lnSpc>
              <a:buClr>
                <a:srgbClr val="A9A47B"/>
              </a:buClr>
              <a:buFont typeface="Arial"/>
              <a:buChar char="•"/>
            </a:pPr>
            <a:endParaRPr sz="270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15" dirty="0">
                <a:solidFill>
                  <a:srgbClr val="006FC0"/>
                </a:solidFill>
                <a:latin typeface="Cambria"/>
                <a:cs typeface="Cambria"/>
              </a:rPr>
              <a:t>Syntax</a:t>
            </a:r>
            <a:r>
              <a:rPr sz="2200" spc="1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of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JSP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Expression</a:t>
            </a:r>
            <a:r>
              <a:rPr sz="2200" spc="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−</a:t>
            </a:r>
            <a:endParaRPr sz="220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spcBef>
                <a:spcPts val="27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ambria"/>
                <a:cs typeface="Cambria"/>
              </a:rPr>
              <a:t>&lt;%=</a:t>
            </a:r>
            <a:r>
              <a:rPr sz="2200" b="1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mbria"/>
                <a:cs typeface="Cambria"/>
              </a:rPr>
              <a:t>expression</a:t>
            </a:r>
            <a:r>
              <a:rPr sz="2200" b="1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mbria"/>
                <a:cs typeface="Cambria"/>
              </a:rPr>
              <a:t>%&gt;</a:t>
            </a:r>
            <a:endParaRPr sz="22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A9A47B"/>
              </a:buClr>
              <a:buFont typeface="Arial"/>
              <a:buChar char="•"/>
            </a:pPr>
            <a:endParaRPr sz="260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006FC0"/>
                </a:solidFill>
                <a:latin typeface="Calibri"/>
                <a:cs typeface="Calibri"/>
              </a:rPr>
              <a:t>Example</a:t>
            </a:r>
            <a:r>
              <a:rPr sz="22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shows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Expression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−</a:t>
            </a:r>
            <a:endParaRPr sz="2200" dirty="0">
              <a:latin typeface="Calibri"/>
              <a:cs typeface="Calibri"/>
            </a:endParaRPr>
          </a:p>
          <a:p>
            <a:pPr marL="366395">
              <a:lnSpc>
                <a:spcPct val="100000"/>
              </a:lnSpc>
              <a:spcBef>
                <a:spcPts val="25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&lt;html&gt;</a:t>
            </a:r>
            <a:endParaRPr sz="2000" dirty="0">
              <a:latin typeface="Calibri"/>
              <a:cs typeface="Calibri"/>
            </a:endParaRPr>
          </a:p>
          <a:p>
            <a:pPr marL="538480">
              <a:lnSpc>
                <a:spcPct val="100000"/>
              </a:lnSpc>
              <a:spcBef>
                <a:spcPts val="24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&lt;body&gt;</a:t>
            </a:r>
            <a:endParaRPr sz="2000" dirty="0">
              <a:latin typeface="Calibri"/>
              <a:cs typeface="Calibri"/>
            </a:endParaRPr>
          </a:p>
          <a:p>
            <a:pPr marL="538480">
              <a:lnSpc>
                <a:spcPct val="100000"/>
              </a:lnSpc>
              <a:spcBef>
                <a:spcPts val="240"/>
              </a:spcBef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&lt;%=</a:t>
            </a:r>
            <a:r>
              <a:rPr sz="2000" b="1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006FC0"/>
                </a:solidFill>
                <a:latin typeface="Calibri"/>
                <a:cs typeface="Calibri"/>
              </a:rPr>
              <a:t>"Welcome</a:t>
            </a:r>
            <a:r>
              <a:rPr sz="2000" b="1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10" dirty="0" smtClean="0">
                <a:solidFill>
                  <a:srgbClr val="006FC0"/>
                </a:solidFill>
                <a:latin typeface="Calibri"/>
                <a:cs typeface="Calibri"/>
              </a:rPr>
              <a:t>"+</a:t>
            </a:r>
            <a:r>
              <a:rPr lang="en-IN" sz="2000" b="1" spc="-10" dirty="0" smtClean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10" dirty="0" err="1" smtClean="0">
                <a:solidFill>
                  <a:srgbClr val="006FC0"/>
                </a:solidFill>
                <a:latin typeface="Calibri"/>
                <a:cs typeface="Calibri"/>
              </a:rPr>
              <a:t>request.getParameter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("uname")</a:t>
            </a:r>
            <a:r>
              <a:rPr sz="20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%&gt;</a:t>
            </a:r>
            <a:endParaRPr sz="2000" dirty="0">
              <a:latin typeface="Calibri"/>
              <a:cs typeface="Calibri"/>
            </a:endParaRPr>
          </a:p>
          <a:p>
            <a:pPr marL="53848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&lt;/body&gt;</a:t>
            </a:r>
            <a:endParaRPr sz="2000" dirty="0">
              <a:latin typeface="Calibri"/>
              <a:cs typeface="Calibri"/>
            </a:endParaRPr>
          </a:p>
          <a:p>
            <a:pPr marL="538480">
              <a:lnSpc>
                <a:spcPct val="100000"/>
              </a:lnSpc>
              <a:spcBef>
                <a:spcPts val="24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&lt;/html&gt;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422931"/>
            <a:ext cx="8077200" cy="720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110" dirty="0" smtClean="0"/>
              <a:t>Java Database Connectivity (</a:t>
            </a:r>
            <a:r>
              <a:rPr sz="4000" spc="-110" dirty="0" smtClean="0"/>
              <a:t>J</a:t>
            </a:r>
            <a:r>
              <a:rPr sz="4000" spc="-105" dirty="0" smtClean="0"/>
              <a:t>DB</a:t>
            </a:r>
            <a:r>
              <a:rPr sz="4000" spc="-5" dirty="0" smtClean="0"/>
              <a:t>C</a:t>
            </a:r>
            <a:r>
              <a:rPr lang="en-US" sz="4000" spc="-5" dirty="0" smtClean="0"/>
              <a:t>)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33401" y="1423314"/>
            <a:ext cx="7467600" cy="39106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Java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JDBC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400" spc="-25" dirty="0" smtClean="0">
                <a:solidFill>
                  <a:srgbClr val="2E2B1F"/>
                </a:solidFill>
                <a:latin typeface="Calibri"/>
                <a:cs typeface="Calibri"/>
              </a:rPr>
              <a:t>JAVA 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API</a:t>
            </a:r>
            <a:r>
              <a:rPr sz="2400" spc="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connect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execute</a:t>
            </a:r>
            <a:r>
              <a:rPr sz="24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quer</a:t>
            </a: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ies</a:t>
            </a:r>
            <a:r>
              <a:rPr sz="240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database.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endParaRPr lang="en-US" sz="2400" spc="-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JDBC</a:t>
            </a:r>
            <a:r>
              <a:rPr sz="2400" spc="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API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uses</a:t>
            </a:r>
            <a:r>
              <a:rPr sz="24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i="1" spc="-10" dirty="0">
                <a:solidFill>
                  <a:srgbClr val="2E2B1F"/>
                </a:solidFill>
                <a:latin typeface="Calibri"/>
                <a:cs typeface="Calibri"/>
              </a:rPr>
              <a:t>jdbc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drivers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connect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with the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database.</a:t>
            </a:r>
            <a:endParaRPr sz="2400" dirty="0">
              <a:latin typeface="Calibri"/>
              <a:cs typeface="Calibri"/>
            </a:endParaRPr>
          </a:p>
          <a:p>
            <a:pPr marL="241300" marR="8001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Before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JDBC, ODBC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API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was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database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API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connect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4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execute</a:t>
            </a:r>
            <a:r>
              <a:rPr sz="24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query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with the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database.</a:t>
            </a:r>
            <a:endParaRPr sz="2400" dirty="0">
              <a:latin typeface="Calibri"/>
              <a:cs typeface="Calibri"/>
            </a:endParaRPr>
          </a:p>
          <a:p>
            <a:pPr marL="241300" marR="866775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305435" algn="l"/>
                <a:tab pos="306070" algn="l"/>
              </a:tabLst>
            </a:pP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But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, ODBC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API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uses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400" b="1" i="1" spc="-5" dirty="0" err="1" smtClean="0">
                <a:solidFill>
                  <a:srgbClr val="2E2B1F"/>
                </a:solidFill>
                <a:latin typeface="Calibri"/>
                <a:cs typeface="Calibri"/>
              </a:rPr>
              <a:t>odbc</a:t>
            </a: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driver</a:t>
            </a:r>
            <a:r>
              <a:rPr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which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written</a:t>
            </a:r>
            <a:r>
              <a:rPr sz="24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lang="en-US" sz="240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C</a:t>
            </a: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language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(i.e.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platform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dependent</a:t>
            </a:r>
            <a:r>
              <a:rPr sz="24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unsecured).</a:t>
            </a:r>
            <a:endParaRPr sz="2400" dirty="0">
              <a:latin typeface="Calibri"/>
              <a:cs typeface="Calibri"/>
            </a:endParaRPr>
          </a:p>
          <a:p>
            <a:pPr marL="241300" marR="1397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305435" algn="l"/>
                <a:tab pos="306070" algn="l"/>
              </a:tabLst>
            </a:pPr>
            <a:r>
              <a:rPr sz="2400" dirty="0"/>
              <a:t>	</a:t>
            </a:r>
            <a:r>
              <a:rPr lang="en-US"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So, </a:t>
            </a:r>
            <a:r>
              <a:rPr sz="2400" spc="-25" dirty="0" smtClean="0">
                <a:solidFill>
                  <a:srgbClr val="2E2B1F"/>
                </a:solidFill>
                <a:latin typeface="Calibri"/>
                <a:cs typeface="Calibri"/>
              </a:rPr>
              <a:t>Java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defined</a:t>
            </a:r>
            <a:r>
              <a:rPr sz="24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its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own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API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(JDBC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API)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uses </a:t>
            </a:r>
            <a:r>
              <a:rPr sz="24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2E2B1F"/>
                </a:solidFill>
                <a:latin typeface="Calibri"/>
                <a:cs typeface="Calibri"/>
              </a:rPr>
              <a:t>JDBC</a:t>
            </a:r>
            <a:r>
              <a:rPr sz="2400" b="1" i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i="1" spc="-15" dirty="0">
                <a:solidFill>
                  <a:srgbClr val="2E2B1F"/>
                </a:solidFill>
                <a:latin typeface="Calibri"/>
                <a:cs typeface="Calibri"/>
              </a:rPr>
              <a:t>drivers</a:t>
            </a:r>
            <a:r>
              <a:rPr sz="2400" b="1" i="1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(written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Java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language).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640969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DB</a:t>
            </a:r>
            <a:r>
              <a:rPr spc="-5" dirty="0"/>
              <a:t>C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nn</a:t>
            </a:r>
            <a:r>
              <a:rPr spc="-105" dirty="0"/>
              <a:t>ec</a:t>
            </a:r>
            <a:r>
              <a:rPr spc="-100" dirty="0"/>
              <a:t>t</a:t>
            </a:r>
            <a:r>
              <a:rPr spc="-204" dirty="0"/>
              <a:t>i</a:t>
            </a:r>
            <a:r>
              <a:rPr spc="-105" dirty="0"/>
              <a:t>v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y</a:t>
            </a:r>
            <a:r>
              <a:rPr spc="-245" dirty="0"/>
              <a:t> </a:t>
            </a:r>
            <a:r>
              <a:rPr spc="-95" dirty="0"/>
              <a:t>w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h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824"/>
            <a:ext cx="7557134" cy="456501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Software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Requirement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dirty="0" err="1" smtClean="0">
                <a:solidFill>
                  <a:srgbClr val="2E2B1F"/>
                </a:solidFill>
                <a:latin typeface="Calibri"/>
                <a:cs typeface="Calibri"/>
              </a:rPr>
              <a:t>MySQL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dirty="0" err="1" smtClean="0">
                <a:solidFill>
                  <a:srgbClr val="2E2B1F"/>
                </a:solidFill>
                <a:latin typeface="Calibri"/>
                <a:cs typeface="Calibri"/>
              </a:rPr>
              <a:t>MySQL</a:t>
            </a:r>
            <a:r>
              <a:rPr sz="2000" spc="-3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Connector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(Jar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file)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dirty="0" smtClean="0">
                <a:solidFill>
                  <a:srgbClr val="2E2B1F"/>
                </a:solidFill>
                <a:latin typeface="Calibri"/>
                <a:cs typeface="Calibri"/>
              </a:rPr>
              <a:t>Apache</a:t>
            </a:r>
            <a:r>
              <a:rPr sz="2000" spc="-2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Tomcat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Server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10" dirty="0" smtClean="0">
                <a:solidFill>
                  <a:srgbClr val="2E2B1F"/>
                </a:solidFill>
                <a:latin typeface="Calibri"/>
                <a:cs typeface="Calibri"/>
              </a:rPr>
              <a:t>Eclipse</a:t>
            </a:r>
            <a:r>
              <a:rPr lang="en-US" sz="2000" spc="-10" dirty="0" smtClean="0">
                <a:solidFill>
                  <a:srgbClr val="2E2B1F"/>
                </a:solidFill>
                <a:latin typeface="Calibri"/>
                <a:cs typeface="Calibri"/>
              </a:rPr>
              <a:t>/ any IDE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9CBDBC"/>
              </a:buClr>
              <a:buFont typeface="Arial"/>
              <a:buChar char="•"/>
            </a:pPr>
            <a:endParaRPr sz="275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Important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Note: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1315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Copy</a:t>
            </a:r>
            <a:r>
              <a:rPr sz="2000" spc="4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MySQL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Connector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(Jar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file)</a:t>
            </a:r>
            <a:r>
              <a:rPr sz="20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into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FF0000"/>
                </a:solidFill>
                <a:latin typeface="Calibri"/>
                <a:cs typeface="Calibri"/>
              </a:rPr>
              <a:t>Tomcat’s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Bin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Lib</a:t>
            </a:r>
            <a:r>
              <a:rPr sz="20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folder</a:t>
            </a:r>
            <a:endParaRPr sz="2000" dirty="0">
              <a:latin typeface="Calibri"/>
              <a:cs typeface="Calibri"/>
            </a:endParaRPr>
          </a:p>
          <a:p>
            <a:pPr marL="538480" marR="5080" lvl="1" indent="-228600">
              <a:lnSpc>
                <a:spcPct val="1501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Before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running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program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right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click</a:t>
            </a:r>
            <a:r>
              <a:rPr sz="20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project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-&gt;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Build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path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-&gt;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Configure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build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path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-&gt;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Libraries</a:t>
            </a:r>
            <a:r>
              <a:rPr sz="20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-&gt;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Add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External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Jar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file</a:t>
            </a:r>
            <a:r>
              <a:rPr sz="20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-&gt;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000" spc="5" dirty="0" smtClean="0">
                <a:solidFill>
                  <a:srgbClr val="FF0000"/>
                </a:solidFill>
                <a:latin typeface="Calibri"/>
                <a:cs typeface="Calibri"/>
              </a:rPr>
              <a:t>browse for </a:t>
            </a:r>
            <a:r>
              <a:rPr sz="2000" spc="-5" dirty="0" err="1" smtClean="0">
                <a:solidFill>
                  <a:srgbClr val="FF0000"/>
                </a:solidFill>
                <a:latin typeface="Calibri"/>
                <a:cs typeface="Calibri"/>
              </a:rPr>
              <a:t>Mysql</a:t>
            </a:r>
            <a:r>
              <a:rPr sz="2000" spc="5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.jar </a:t>
            </a:r>
            <a:r>
              <a:rPr sz="2000" spc="-43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file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-&gt;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000" spc="-5" dirty="0" smtClean="0">
                <a:solidFill>
                  <a:srgbClr val="FF0000"/>
                </a:solidFill>
                <a:latin typeface="Calibri"/>
                <a:cs typeface="Calibri"/>
              </a:rPr>
              <a:t>click OK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54330"/>
            <a:ext cx="65925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DB</a:t>
            </a:r>
            <a:r>
              <a:rPr spc="-5" dirty="0"/>
              <a:t>C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nn</a:t>
            </a:r>
            <a:r>
              <a:rPr spc="-105" dirty="0"/>
              <a:t>ec</a:t>
            </a:r>
            <a:r>
              <a:rPr spc="-100" dirty="0"/>
              <a:t>t</a:t>
            </a:r>
            <a:r>
              <a:rPr spc="-204" dirty="0"/>
              <a:t>i</a:t>
            </a:r>
            <a:r>
              <a:rPr spc="-105" dirty="0"/>
              <a:t>v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y</a:t>
            </a:r>
            <a:r>
              <a:rPr spc="-245" dirty="0"/>
              <a:t> </a:t>
            </a:r>
            <a:r>
              <a:rPr spc="-95" dirty="0"/>
              <a:t>w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h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95" dirty="0"/>
              <a:t>P</a:t>
            </a:r>
            <a:r>
              <a:rPr spc="-5" dirty="0"/>
              <a:t>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961771"/>
            <a:ext cx="6889750" cy="43441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C</a:t>
            </a:r>
            <a:r>
              <a:rPr sz="2800" spc="-145" dirty="0">
                <a:solidFill>
                  <a:srgbClr val="FF0000"/>
                </a:solidFill>
                <a:latin typeface="Cambria"/>
                <a:cs typeface="Cambria"/>
              </a:rPr>
              <a:t>r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ea</a:t>
            </a:r>
            <a:r>
              <a:rPr sz="2800" spc="-125" dirty="0">
                <a:solidFill>
                  <a:srgbClr val="FF0000"/>
                </a:solidFill>
                <a:latin typeface="Cambria"/>
                <a:cs typeface="Cambria"/>
              </a:rPr>
              <a:t>t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spc="-229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tab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l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spc="-2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0" dirty="0" smtClean="0">
                <a:solidFill>
                  <a:srgbClr val="FF0000"/>
                </a:solidFill>
                <a:latin typeface="Cambria"/>
                <a:cs typeface="Cambria"/>
              </a:rPr>
              <a:t>i</a:t>
            </a:r>
            <a:r>
              <a:rPr sz="2800" spc="-5" dirty="0" smtClean="0">
                <a:solidFill>
                  <a:srgbClr val="FF0000"/>
                </a:solidFill>
                <a:latin typeface="Cambria"/>
                <a:cs typeface="Cambria"/>
              </a:rPr>
              <a:t>n</a:t>
            </a:r>
            <a:r>
              <a:rPr sz="2800" spc="-210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5" dirty="0" smtClean="0">
                <a:solidFill>
                  <a:srgbClr val="FF0000"/>
                </a:solidFill>
                <a:latin typeface="Cambria"/>
                <a:cs typeface="Cambria"/>
              </a:rPr>
              <a:t>d</a:t>
            </a:r>
            <a:r>
              <a:rPr sz="2800" spc="-100" dirty="0" smtClean="0">
                <a:solidFill>
                  <a:srgbClr val="FF0000"/>
                </a:solidFill>
                <a:latin typeface="Cambria"/>
                <a:cs typeface="Cambria"/>
              </a:rPr>
              <a:t>ataba</a:t>
            </a:r>
            <a:r>
              <a:rPr sz="2800" spc="-105" dirty="0" smtClean="0">
                <a:solidFill>
                  <a:srgbClr val="FF0000"/>
                </a:solidFill>
                <a:latin typeface="Cambria"/>
                <a:cs typeface="Cambria"/>
              </a:rPr>
              <a:t>s</a:t>
            </a:r>
            <a:r>
              <a:rPr sz="2800" spc="-110" dirty="0" smtClean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lang="en-US" sz="2800" spc="-110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5" dirty="0" smtClean="0">
                <a:solidFill>
                  <a:srgbClr val="FF0000"/>
                </a:solidFill>
                <a:latin typeface="Cambria"/>
                <a:cs typeface="Cambria"/>
              </a:rPr>
              <a:t>(</a:t>
            </a:r>
            <a:r>
              <a:rPr sz="2800" spc="-160" dirty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2800" spc="-135" dirty="0">
                <a:solidFill>
                  <a:srgbClr val="FF0000"/>
                </a:solidFill>
                <a:latin typeface="Cambria"/>
                <a:cs typeface="Cambria"/>
              </a:rPr>
              <a:t>y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s</a:t>
            </a:r>
            <a:r>
              <a:rPr sz="2800" spc="-110" dirty="0">
                <a:solidFill>
                  <a:srgbClr val="FF0000"/>
                </a:solidFill>
                <a:latin typeface="Cambria"/>
                <a:cs typeface="Cambria"/>
              </a:rPr>
              <a:t>q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l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)</a:t>
            </a:r>
            <a:endParaRPr sz="2800" dirty="0">
              <a:latin typeface="Cambria"/>
              <a:cs typeface="Cambria"/>
            </a:endParaRPr>
          </a:p>
          <a:p>
            <a:pPr marL="355600" indent="-228600">
              <a:lnSpc>
                <a:spcPct val="100000"/>
              </a:lnSpc>
              <a:spcBef>
                <a:spcPts val="1875"/>
              </a:spcBef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Create</a:t>
            </a:r>
            <a:r>
              <a:rPr sz="2000" spc="-4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b="1" spc="-10" dirty="0">
                <a:solidFill>
                  <a:srgbClr val="2E2B1F"/>
                </a:solidFill>
                <a:latin typeface="Cambria"/>
                <a:cs typeface="Cambria"/>
              </a:rPr>
              <a:t>Employee</a:t>
            </a:r>
            <a:r>
              <a:rPr sz="2000" b="1" spc="-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b="1" spc="-5" dirty="0">
                <a:solidFill>
                  <a:srgbClr val="2E2B1F"/>
                </a:solidFill>
                <a:latin typeface="Cambria"/>
                <a:cs typeface="Cambria"/>
              </a:rPr>
              <a:t>table</a:t>
            </a:r>
            <a:r>
              <a:rPr sz="2000" b="1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in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mbria"/>
                <a:cs typeface="Cambria"/>
              </a:rPr>
              <a:t>db1</a:t>
            </a:r>
            <a:r>
              <a:rPr sz="20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mbria"/>
                <a:cs typeface="Cambria"/>
              </a:rPr>
              <a:t>database</a:t>
            </a:r>
            <a:r>
              <a:rPr sz="2000" spc="-4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as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follows</a:t>
            </a:r>
            <a:r>
              <a:rPr sz="2000" spc="-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−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endParaRPr sz="20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9A47B"/>
              </a:buClr>
              <a:buFont typeface="Arial"/>
              <a:buChar char="•"/>
            </a:pPr>
            <a:endParaRPr sz="2850" dirty="0">
              <a:latin typeface="Cambria"/>
              <a:cs typeface="Cambria"/>
            </a:endParaRPr>
          </a:p>
          <a:p>
            <a:pPr marL="355600" indent="-228600">
              <a:lnSpc>
                <a:spcPct val="100000"/>
              </a:lnSpc>
              <a:spcBef>
                <a:spcPts val="5"/>
              </a:spcBef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mysql&gt;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Create</a:t>
            </a:r>
            <a:r>
              <a:rPr sz="2000" spc="-5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database</a:t>
            </a:r>
            <a:r>
              <a:rPr sz="2000" spc="-4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db1;</a:t>
            </a:r>
            <a:endParaRPr sz="2000" dirty="0">
              <a:latin typeface="Cambria"/>
              <a:cs typeface="Cambria"/>
            </a:endParaRPr>
          </a:p>
          <a:p>
            <a:pPr marL="35560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mysql&gt;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use</a:t>
            </a: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db1;</a:t>
            </a:r>
            <a:endParaRPr sz="2000" dirty="0">
              <a:latin typeface="Cambria"/>
              <a:cs typeface="Cambria"/>
            </a:endParaRPr>
          </a:p>
          <a:p>
            <a:pPr marL="35560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mysql&gt;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create</a:t>
            </a:r>
            <a:r>
              <a:rPr sz="2000" spc="-4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table</a:t>
            </a:r>
            <a:r>
              <a:rPr sz="2000" spc="-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emp</a:t>
            </a:r>
            <a:endParaRPr sz="2000" dirty="0">
              <a:latin typeface="Cambria"/>
              <a:cs typeface="Cambria"/>
            </a:endParaRPr>
          </a:p>
          <a:p>
            <a:pPr marL="979170" lvl="1" indent="-395605">
              <a:spcBef>
                <a:spcPts val="480"/>
              </a:spcBef>
              <a:buClr>
                <a:srgbClr val="A9A47B"/>
              </a:buClr>
              <a:tabLst>
                <a:tab pos="521334" algn="l"/>
                <a:tab pos="522605" algn="l"/>
              </a:tabLst>
            </a:pP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(</a:t>
            </a:r>
            <a:endParaRPr sz="2000" dirty="0">
              <a:latin typeface="Cambria"/>
              <a:cs typeface="Cambria"/>
            </a:endParaRPr>
          </a:p>
          <a:p>
            <a:pPr marL="1146810" lvl="1" indent="-563245">
              <a:spcBef>
                <a:spcPts val="480"/>
              </a:spcBef>
              <a:buClr>
                <a:srgbClr val="A9A47B"/>
              </a:buClr>
              <a:tabLst>
                <a:tab pos="688975" algn="l"/>
                <a:tab pos="690245" algn="l"/>
              </a:tabLst>
            </a:pP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id</a:t>
            </a:r>
            <a:r>
              <a:rPr sz="2000" spc="-5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5" dirty="0">
                <a:solidFill>
                  <a:srgbClr val="2E2B1F"/>
                </a:solidFill>
                <a:latin typeface="Cambria"/>
                <a:cs typeface="Cambria"/>
              </a:rPr>
              <a:t>int,</a:t>
            </a:r>
            <a:endParaRPr sz="2000" dirty="0">
              <a:latin typeface="Cambria"/>
              <a:cs typeface="Cambria"/>
            </a:endParaRPr>
          </a:p>
          <a:p>
            <a:pPr marL="1201420" lvl="1" indent="-617855">
              <a:spcBef>
                <a:spcPts val="480"/>
              </a:spcBef>
              <a:buClr>
                <a:srgbClr val="A9A47B"/>
              </a:buClr>
              <a:tabLst>
                <a:tab pos="744220" algn="l"/>
                <a:tab pos="744855" algn="l"/>
              </a:tabLst>
            </a:pP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name</a:t>
            </a:r>
            <a:r>
              <a:rPr sz="2000" spc="-4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varchar</a:t>
            </a:r>
            <a:r>
              <a:rPr sz="2000" spc="-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(255)</a:t>
            </a:r>
            <a:endParaRPr sz="2000" dirty="0">
              <a:latin typeface="Cambria"/>
              <a:cs typeface="Cambria"/>
            </a:endParaRPr>
          </a:p>
          <a:p>
            <a:pPr marL="979170" lvl="1" indent="-395605">
              <a:spcBef>
                <a:spcPts val="480"/>
              </a:spcBef>
              <a:buClr>
                <a:srgbClr val="A9A47B"/>
              </a:buClr>
              <a:tabLst>
                <a:tab pos="521334" algn="l"/>
                <a:tab pos="522605" algn="l"/>
              </a:tabLst>
            </a:pP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);</a:t>
            </a:r>
            <a:endParaRPr sz="2000" dirty="0">
              <a:latin typeface="Cambria"/>
              <a:cs typeface="Cambria"/>
            </a:endParaRPr>
          </a:p>
          <a:p>
            <a:pPr marL="35560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Query OK,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0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 rows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 affected</a:t>
            </a:r>
            <a:r>
              <a:rPr sz="2000" spc="-5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(0.08</a:t>
            </a:r>
            <a:r>
              <a:rPr sz="20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sec)</a:t>
            </a:r>
            <a:endParaRPr sz="20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54330"/>
            <a:ext cx="6592570" cy="1159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DB</a:t>
            </a:r>
            <a:r>
              <a:rPr spc="-5" dirty="0"/>
              <a:t>C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nn</a:t>
            </a:r>
            <a:r>
              <a:rPr spc="-105" dirty="0"/>
              <a:t>ec</a:t>
            </a:r>
            <a:r>
              <a:rPr spc="-100" dirty="0"/>
              <a:t>t</a:t>
            </a:r>
            <a:r>
              <a:rPr spc="-204" dirty="0"/>
              <a:t>i</a:t>
            </a:r>
            <a:r>
              <a:rPr spc="-105" dirty="0"/>
              <a:t>v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y</a:t>
            </a:r>
            <a:r>
              <a:rPr spc="-245" dirty="0"/>
              <a:t> </a:t>
            </a:r>
            <a:r>
              <a:rPr spc="-95" dirty="0"/>
              <a:t>w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h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95" dirty="0"/>
              <a:t>P</a:t>
            </a:r>
            <a:r>
              <a:rPr spc="-5" dirty="0"/>
              <a:t>-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US" sz="2800" spc="-105" dirty="0" smtClean="0">
                <a:solidFill>
                  <a:srgbClr val="FF0000"/>
                </a:solidFill>
              </a:rPr>
              <a:t>Add </a:t>
            </a:r>
            <a:r>
              <a:rPr sz="2800" spc="-145" dirty="0" smtClean="0">
                <a:solidFill>
                  <a:srgbClr val="FF0000"/>
                </a:solidFill>
              </a:rPr>
              <a:t>r</a:t>
            </a:r>
            <a:r>
              <a:rPr sz="2800" spc="-110" dirty="0" smtClean="0">
                <a:solidFill>
                  <a:srgbClr val="FF0000"/>
                </a:solidFill>
              </a:rPr>
              <a:t>o</a:t>
            </a:r>
            <a:r>
              <a:rPr sz="2800" spc="-130" dirty="0" smtClean="0">
                <a:solidFill>
                  <a:srgbClr val="FF0000"/>
                </a:solidFill>
              </a:rPr>
              <a:t>w</a:t>
            </a:r>
            <a:r>
              <a:rPr sz="2800" spc="-5" dirty="0" smtClean="0">
                <a:solidFill>
                  <a:srgbClr val="FF0000"/>
                </a:solidFill>
              </a:rPr>
              <a:t>s</a:t>
            </a:r>
            <a:r>
              <a:rPr sz="2800" spc="-215" dirty="0" smtClean="0">
                <a:solidFill>
                  <a:srgbClr val="FF0000"/>
                </a:solidFill>
              </a:rPr>
              <a:t> </a:t>
            </a:r>
            <a:r>
              <a:rPr sz="2800" spc="-100" dirty="0">
                <a:solidFill>
                  <a:srgbClr val="FF0000"/>
                </a:solidFill>
              </a:rPr>
              <a:t>i</a:t>
            </a:r>
            <a:r>
              <a:rPr sz="2800" spc="-5" dirty="0">
                <a:solidFill>
                  <a:srgbClr val="FF0000"/>
                </a:solidFill>
              </a:rPr>
              <a:t>n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105" dirty="0" smtClean="0">
                <a:solidFill>
                  <a:srgbClr val="FF0000"/>
                </a:solidFill>
              </a:rPr>
              <a:t>d</a:t>
            </a:r>
            <a:r>
              <a:rPr sz="2800" spc="-100" dirty="0" smtClean="0">
                <a:solidFill>
                  <a:srgbClr val="FF0000"/>
                </a:solidFill>
              </a:rPr>
              <a:t>ataba</a:t>
            </a:r>
            <a:r>
              <a:rPr sz="2800" spc="-105" dirty="0" smtClean="0">
                <a:solidFill>
                  <a:srgbClr val="FF0000"/>
                </a:solidFill>
              </a:rPr>
              <a:t>s</a:t>
            </a:r>
            <a:r>
              <a:rPr sz="2800" spc="-110" dirty="0" smtClean="0">
                <a:solidFill>
                  <a:srgbClr val="FF0000"/>
                </a:solidFill>
              </a:rPr>
              <a:t>e</a:t>
            </a:r>
            <a:r>
              <a:rPr lang="en-US" sz="2800" spc="-110" dirty="0" smtClean="0">
                <a:solidFill>
                  <a:srgbClr val="FF0000"/>
                </a:solidFill>
              </a:rPr>
              <a:t> </a:t>
            </a:r>
            <a:r>
              <a:rPr sz="2800" spc="-105" dirty="0" smtClean="0">
                <a:solidFill>
                  <a:srgbClr val="FF0000"/>
                </a:solidFill>
              </a:rPr>
              <a:t>(</a:t>
            </a:r>
            <a:r>
              <a:rPr sz="2800" spc="-160" dirty="0">
                <a:solidFill>
                  <a:srgbClr val="FF0000"/>
                </a:solidFill>
              </a:rPr>
              <a:t>m</a:t>
            </a:r>
            <a:r>
              <a:rPr sz="2800" spc="-135" dirty="0">
                <a:solidFill>
                  <a:srgbClr val="FF0000"/>
                </a:solidFill>
              </a:rPr>
              <a:t>y</a:t>
            </a:r>
            <a:r>
              <a:rPr sz="2800" spc="-105" dirty="0">
                <a:solidFill>
                  <a:srgbClr val="FF0000"/>
                </a:solidFill>
              </a:rPr>
              <a:t>s</a:t>
            </a:r>
            <a:r>
              <a:rPr sz="2800" spc="-110" dirty="0">
                <a:solidFill>
                  <a:srgbClr val="FF0000"/>
                </a:solidFill>
              </a:rPr>
              <a:t>q</a:t>
            </a:r>
            <a:r>
              <a:rPr sz="2800" spc="-105" dirty="0">
                <a:solidFill>
                  <a:srgbClr val="FF0000"/>
                </a:solidFill>
              </a:rPr>
              <a:t>l</a:t>
            </a:r>
            <a:r>
              <a:rPr sz="2800" spc="-5" dirty="0">
                <a:solidFill>
                  <a:srgbClr val="FF0000"/>
                </a:solidFill>
              </a:rPr>
              <a:t>)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381000" y="1870572"/>
            <a:ext cx="7772400" cy="17870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spc="-5" dirty="0">
                <a:solidFill>
                  <a:srgbClr val="2E2B1F"/>
                </a:solidFill>
                <a:latin typeface="Cambria"/>
                <a:cs typeface="Cambria"/>
              </a:rPr>
              <a:t>Insert</a:t>
            </a:r>
            <a:r>
              <a:rPr sz="2800" b="1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800" b="1" spc="-5" dirty="0" smtClean="0">
                <a:solidFill>
                  <a:srgbClr val="2E2B1F"/>
                </a:solidFill>
                <a:latin typeface="Cambria"/>
                <a:cs typeface="Cambria"/>
              </a:rPr>
              <a:t>Data</a:t>
            </a:r>
            <a:r>
              <a:rPr lang="en-US" sz="2800" b="1" spc="-5" dirty="0" smtClean="0">
                <a:solidFill>
                  <a:srgbClr val="2E2B1F"/>
                </a:solidFill>
                <a:latin typeface="Cambria"/>
                <a:cs typeface="Cambria"/>
              </a:rPr>
              <a:t>:</a:t>
            </a:r>
            <a:endParaRPr sz="28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36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mbria"/>
                <a:cs typeface="Cambria"/>
              </a:rPr>
              <a:t>mysql&gt;</a:t>
            </a:r>
            <a:r>
              <a:rPr sz="24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2400" spc="-15" dirty="0" smtClean="0">
                <a:solidFill>
                  <a:srgbClr val="2E2B1F"/>
                </a:solidFill>
                <a:latin typeface="Cambria"/>
                <a:cs typeface="Cambria"/>
              </a:rPr>
              <a:t>Insert </a:t>
            </a:r>
            <a:r>
              <a:rPr lang="en-US" sz="2400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2400" spc="-10" dirty="0" smtClean="0">
                <a:solidFill>
                  <a:srgbClr val="2E2B1F"/>
                </a:solidFill>
                <a:latin typeface="Cambria"/>
                <a:cs typeface="Cambria"/>
              </a:rPr>
              <a:t>into</a:t>
            </a:r>
            <a:r>
              <a:rPr lang="en-US" sz="2400" spc="5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400" i="1" dirty="0" err="1" smtClean="0">
                <a:solidFill>
                  <a:srgbClr val="2E2B1F"/>
                </a:solidFill>
                <a:latin typeface="Cambria"/>
                <a:cs typeface="Cambria"/>
              </a:rPr>
              <a:t>emp</a:t>
            </a:r>
            <a:r>
              <a:rPr sz="2400" spc="-10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2400" spc="-40" dirty="0" smtClean="0">
                <a:solidFill>
                  <a:srgbClr val="2E2B1F"/>
                </a:solidFill>
                <a:latin typeface="Cambria"/>
                <a:cs typeface="Cambria"/>
              </a:rPr>
              <a:t>values</a:t>
            </a:r>
            <a:r>
              <a:rPr lang="en-US" sz="2400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400" spc="-5" dirty="0" smtClean="0">
                <a:solidFill>
                  <a:srgbClr val="2E2B1F"/>
                </a:solidFill>
                <a:latin typeface="Cambria"/>
                <a:cs typeface="Cambria"/>
              </a:rPr>
              <a:t>(</a:t>
            </a:r>
            <a:r>
              <a:rPr sz="2400" spc="-5" dirty="0">
                <a:solidFill>
                  <a:srgbClr val="2E2B1F"/>
                </a:solidFill>
                <a:latin typeface="Cambria"/>
                <a:cs typeface="Cambria"/>
              </a:rPr>
              <a:t>100,</a:t>
            </a:r>
            <a:r>
              <a:rPr sz="2400" spc="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400" spc="-15" dirty="0" smtClean="0">
                <a:solidFill>
                  <a:srgbClr val="2E2B1F"/>
                </a:solidFill>
                <a:latin typeface="Cambria"/>
                <a:cs typeface="Cambria"/>
              </a:rPr>
              <a:t>'</a:t>
            </a:r>
            <a:r>
              <a:rPr lang="en-US" sz="2400" spc="-15" dirty="0" err="1" smtClean="0">
                <a:solidFill>
                  <a:srgbClr val="2E2B1F"/>
                </a:solidFill>
                <a:latin typeface="Cambria"/>
                <a:cs typeface="Cambria"/>
              </a:rPr>
              <a:t>Ankit</a:t>
            </a:r>
            <a:r>
              <a:rPr sz="2400" spc="-15" dirty="0" smtClean="0">
                <a:solidFill>
                  <a:srgbClr val="2E2B1F"/>
                </a:solidFill>
                <a:latin typeface="Cambria"/>
                <a:cs typeface="Cambria"/>
              </a:rPr>
              <a:t>'');</a:t>
            </a:r>
            <a:endParaRPr sz="24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mbria"/>
                <a:cs typeface="Cambria"/>
              </a:rPr>
              <a:t>mysql&gt;</a:t>
            </a:r>
            <a:r>
              <a:rPr sz="24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2400" spc="-15" dirty="0" smtClean="0">
                <a:solidFill>
                  <a:srgbClr val="2E2B1F"/>
                </a:solidFill>
                <a:latin typeface="Cambria"/>
                <a:cs typeface="Cambria"/>
              </a:rPr>
              <a:t>Insert </a:t>
            </a:r>
            <a:r>
              <a:rPr lang="en-US" sz="2400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2400" spc="-10" dirty="0" smtClean="0">
                <a:solidFill>
                  <a:srgbClr val="2E2B1F"/>
                </a:solidFill>
                <a:latin typeface="Cambria"/>
                <a:cs typeface="Cambria"/>
              </a:rPr>
              <a:t>into</a:t>
            </a:r>
            <a:r>
              <a:rPr lang="en-US" sz="2400" spc="-5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2400" i="1" spc="-10" dirty="0" err="1" smtClean="0">
                <a:solidFill>
                  <a:srgbClr val="2E2B1F"/>
                </a:solidFill>
                <a:latin typeface="Cambria"/>
                <a:cs typeface="Cambria"/>
              </a:rPr>
              <a:t>emp</a:t>
            </a:r>
            <a:r>
              <a:rPr lang="en-US" sz="2400" spc="-10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2400" spc="-40" dirty="0" smtClean="0">
                <a:solidFill>
                  <a:srgbClr val="2E2B1F"/>
                </a:solidFill>
                <a:latin typeface="Cambria"/>
                <a:cs typeface="Cambria"/>
              </a:rPr>
              <a:t>values</a:t>
            </a:r>
            <a:r>
              <a:rPr lang="en-US" sz="2400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400" spc="-5" dirty="0" smtClean="0">
                <a:solidFill>
                  <a:srgbClr val="2E2B1F"/>
                </a:solidFill>
                <a:latin typeface="Cambria"/>
                <a:cs typeface="Cambria"/>
              </a:rPr>
              <a:t>(</a:t>
            </a:r>
            <a:r>
              <a:rPr sz="2400" spc="-5" dirty="0">
                <a:solidFill>
                  <a:srgbClr val="2E2B1F"/>
                </a:solidFill>
                <a:latin typeface="Cambria"/>
                <a:cs typeface="Cambria"/>
              </a:rPr>
              <a:t>101,</a:t>
            </a:r>
            <a:r>
              <a:rPr sz="2400" spc="4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400" spc="-10" dirty="0" smtClean="0">
                <a:solidFill>
                  <a:srgbClr val="2E2B1F"/>
                </a:solidFill>
                <a:latin typeface="Cambria"/>
                <a:cs typeface="Cambria"/>
              </a:rPr>
              <a:t>'</a:t>
            </a:r>
            <a:r>
              <a:rPr lang="en-US" sz="2400" spc="-10" dirty="0" err="1" smtClean="0">
                <a:solidFill>
                  <a:srgbClr val="2E2B1F"/>
                </a:solidFill>
                <a:latin typeface="Cambria"/>
                <a:cs typeface="Cambria"/>
              </a:rPr>
              <a:t>Tushar</a:t>
            </a:r>
            <a:r>
              <a:rPr sz="2400" spc="-10" dirty="0" smtClean="0">
                <a:solidFill>
                  <a:srgbClr val="2E2B1F"/>
                </a:solidFill>
                <a:latin typeface="Cambria"/>
                <a:cs typeface="Cambria"/>
              </a:rPr>
              <a:t>');</a:t>
            </a:r>
            <a:endParaRPr sz="24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49453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10" dirty="0"/>
              <a:t>Cod</a:t>
            </a:r>
            <a:r>
              <a:rPr spc="-5" dirty="0"/>
              <a:t>e</a:t>
            </a:r>
            <a:r>
              <a:rPr spc="-185" dirty="0"/>
              <a:t> </a:t>
            </a:r>
            <a:r>
              <a:rPr spc="-110" dirty="0"/>
              <a:t>i</a:t>
            </a:r>
            <a:r>
              <a:rPr spc="-5" dirty="0"/>
              <a:t>n</a:t>
            </a:r>
            <a:r>
              <a:rPr spc="-204" dirty="0"/>
              <a:t> </a:t>
            </a:r>
            <a:r>
              <a:rPr spc="-135" dirty="0"/>
              <a:t>E</a:t>
            </a:r>
            <a:r>
              <a:rPr spc="-105" dirty="0"/>
              <a:t>c</a:t>
            </a:r>
            <a:r>
              <a:rPr spc="-100" dirty="0"/>
              <a:t>l</a:t>
            </a:r>
            <a:r>
              <a:rPr spc="-110" dirty="0"/>
              <a:t>i</a:t>
            </a:r>
            <a:r>
              <a:rPr spc="-105" dirty="0"/>
              <a:t>p</a:t>
            </a:r>
            <a:r>
              <a:rPr spc="-100" dirty="0"/>
              <a:t>s</a:t>
            </a:r>
            <a:r>
              <a:rPr spc="-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351317"/>
            <a:ext cx="7533005" cy="4592283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10" dirty="0" smtClean="0">
                <a:solidFill>
                  <a:srgbClr val="2E2B1F"/>
                </a:solidFill>
                <a:latin typeface="Cambria"/>
                <a:cs typeface="Cambria"/>
              </a:rPr>
              <a:t>Click </a:t>
            </a:r>
            <a:r>
              <a:rPr sz="2200" spc="-10" dirty="0" smtClean="0">
                <a:solidFill>
                  <a:srgbClr val="2E2B1F"/>
                </a:solidFill>
                <a:latin typeface="Cambria"/>
                <a:cs typeface="Cambria"/>
              </a:rPr>
              <a:t>File</a:t>
            </a:r>
            <a:r>
              <a:rPr lang="en-US" sz="2200" spc="-10" dirty="0" smtClean="0">
                <a:solidFill>
                  <a:srgbClr val="2E2B1F"/>
                </a:solidFill>
                <a:latin typeface="Cambria"/>
                <a:cs typeface="Cambria"/>
              </a:rPr>
              <a:t> menu</a:t>
            </a:r>
            <a:r>
              <a:rPr sz="2200" spc="-10" dirty="0" smtClean="0">
                <a:solidFill>
                  <a:srgbClr val="2E2B1F"/>
                </a:solidFill>
                <a:latin typeface="Cambria"/>
                <a:cs typeface="Cambria"/>
              </a:rPr>
              <a:t>-&gt;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New-&gt;Web-&gt;Dynamic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0" dirty="0">
                <a:solidFill>
                  <a:srgbClr val="2E2B1F"/>
                </a:solidFill>
                <a:latin typeface="Cambria"/>
                <a:cs typeface="Cambria"/>
              </a:rPr>
              <a:t>Web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mbria"/>
                <a:cs typeface="Cambria"/>
              </a:rPr>
              <a:t>Project-&gt;Give</a:t>
            </a:r>
            <a:r>
              <a:rPr sz="2200" spc="5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2200" spc="50" dirty="0" smtClean="0">
                <a:solidFill>
                  <a:srgbClr val="2E2B1F"/>
                </a:solidFill>
                <a:latin typeface="Cambria"/>
                <a:cs typeface="Cambria"/>
              </a:rPr>
              <a:t>a </a:t>
            </a:r>
            <a:r>
              <a:rPr sz="2200" spc="-10" dirty="0" smtClean="0">
                <a:solidFill>
                  <a:srgbClr val="2E2B1F"/>
                </a:solidFill>
                <a:latin typeface="Cambria"/>
                <a:cs typeface="Cambria"/>
              </a:rPr>
              <a:t>Project</a:t>
            </a:r>
            <a:r>
              <a:rPr sz="2200" spc="15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Name</a:t>
            </a:r>
            <a:endParaRPr sz="2200" dirty="0">
              <a:latin typeface="Cambria"/>
              <a:cs typeface="Cambria"/>
            </a:endParaRPr>
          </a:p>
          <a:p>
            <a:pPr marL="241300" marR="274955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Right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click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on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Project</a:t>
            </a:r>
            <a:r>
              <a:rPr sz="22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name-</a:t>
            </a:r>
            <a:r>
              <a:rPr sz="2200" spc="-10" dirty="0" smtClean="0">
                <a:solidFill>
                  <a:srgbClr val="2E2B1F"/>
                </a:solidFill>
                <a:latin typeface="Cambria"/>
                <a:cs typeface="Cambria"/>
              </a:rPr>
              <a:t>&gt;</a:t>
            </a:r>
            <a:r>
              <a:rPr lang="en-US" sz="2200" spc="-10" dirty="0" smtClean="0">
                <a:solidFill>
                  <a:srgbClr val="2E2B1F"/>
                </a:solidFill>
                <a:latin typeface="Cambria"/>
                <a:cs typeface="Cambria"/>
              </a:rPr>
              <a:t>N</a:t>
            </a:r>
            <a:r>
              <a:rPr sz="2200" spc="-10" dirty="0" smtClean="0">
                <a:solidFill>
                  <a:srgbClr val="2E2B1F"/>
                </a:solidFill>
                <a:latin typeface="Cambria"/>
                <a:cs typeface="Cambria"/>
              </a:rPr>
              <a:t>ew-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&gt;package-&gt;Give</a:t>
            </a:r>
            <a:r>
              <a:rPr sz="2200" spc="6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package </a:t>
            </a:r>
            <a:r>
              <a:rPr sz="2200" spc="-47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name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35" dirty="0">
                <a:solidFill>
                  <a:srgbClr val="2E2B1F"/>
                </a:solidFill>
                <a:latin typeface="Cambria"/>
                <a:cs typeface="Cambria"/>
              </a:rPr>
              <a:t>For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Writing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JSP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Code</a:t>
            </a:r>
            <a:endParaRPr sz="22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10" dirty="0" smtClean="0">
                <a:solidFill>
                  <a:srgbClr val="2E2B1F"/>
                </a:solidFill>
                <a:latin typeface="Cambria"/>
                <a:cs typeface="Cambria"/>
              </a:rPr>
              <a:t>P</a:t>
            </a:r>
            <a:r>
              <a:rPr sz="2200" spc="-10" dirty="0" smtClean="0">
                <a:solidFill>
                  <a:srgbClr val="2E2B1F"/>
                </a:solidFill>
                <a:latin typeface="Cambria"/>
                <a:cs typeface="Cambria"/>
              </a:rPr>
              <a:t>roject</a:t>
            </a:r>
            <a:r>
              <a:rPr lang="en-US" sz="2200" spc="-10" dirty="0" smtClean="0">
                <a:solidFill>
                  <a:srgbClr val="2E2B1F"/>
                </a:solidFill>
                <a:latin typeface="Cambria"/>
                <a:cs typeface="Cambria"/>
              </a:rPr>
              <a:t> Name</a:t>
            </a:r>
            <a:r>
              <a:rPr sz="2200" spc="-10" dirty="0" smtClean="0">
                <a:solidFill>
                  <a:srgbClr val="2E2B1F"/>
                </a:solidFill>
                <a:latin typeface="Cambria"/>
                <a:cs typeface="Cambria"/>
              </a:rPr>
              <a:t>-&gt;</a:t>
            </a:r>
            <a:r>
              <a:rPr sz="2200" spc="20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Right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click-</a:t>
            </a:r>
            <a:r>
              <a:rPr sz="2200" spc="-5" dirty="0" smtClean="0">
                <a:solidFill>
                  <a:srgbClr val="2E2B1F"/>
                </a:solidFill>
                <a:latin typeface="Cambria"/>
                <a:cs typeface="Cambria"/>
              </a:rPr>
              <a:t>&gt;</a:t>
            </a:r>
            <a:r>
              <a:rPr lang="en-US" sz="2200" spc="-5" dirty="0" smtClean="0">
                <a:solidFill>
                  <a:srgbClr val="2E2B1F"/>
                </a:solidFill>
                <a:latin typeface="Cambria"/>
                <a:cs typeface="Cambria"/>
              </a:rPr>
              <a:t>N</a:t>
            </a:r>
            <a:r>
              <a:rPr sz="2200" spc="-5" dirty="0" smtClean="0">
                <a:solidFill>
                  <a:srgbClr val="2E2B1F"/>
                </a:solidFill>
                <a:latin typeface="Cambria"/>
                <a:cs typeface="Cambria"/>
              </a:rPr>
              <a:t>ew-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&gt;JSP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file-&gt;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30" dirty="0">
                <a:solidFill>
                  <a:srgbClr val="2E2B1F"/>
                </a:solidFill>
                <a:latin typeface="Cambria"/>
                <a:cs typeface="Cambria"/>
              </a:rPr>
              <a:t>Give</a:t>
            </a:r>
            <a:r>
              <a:rPr sz="2200" spc="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file</a:t>
            </a:r>
            <a:r>
              <a:rPr sz="22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name</a:t>
            </a:r>
            <a:r>
              <a:rPr sz="22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with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.</a:t>
            </a:r>
            <a:r>
              <a:rPr sz="2200" dirty="0" err="1" smtClean="0">
                <a:solidFill>
                  <a:srgbClr val="2E2B1F"/>
                </a:solidFill>
                <a:latin typeface="Cambria"/>
                <a:cs typeface="Cambria"/>
              </a:rPr>
              <a:t>jsp</a:t>
            </a:r>
            <a:r>
              <a:rPr lang="en-US" sz="2200" dirty="0" smtClean="0">
                <a:solidFill>
                  <a:srgbClr val="2E2B1F"/>
                </a:solidFill>
                <a:latin typeface="Cambria"/>
                <a:cs typeface="Cambria"/>
              </a:rPr>
              <a:t> extension</a:t>
            </a:r>
            <a:endParaRPr sz="22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 smtClean="0">
                <a:solidFill>
                  <a:srgbClr val="2E2B1F"/>
                </a:solidFill>
                <a:latin typeface="Cambria"/>
                <a:cs typeface="Cambria"/>
              </a:rPr>
              <a:t>In</a:t>
            </a:r>
            <a:r>
              <a:rPr sz="2200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2200" b="1" spc="-20" dirty="0" smtClean="0">
                <a:solidFill>
                  <a:srgbClr val="2E2B1F"/>
                </a:solidFill>
                <a:latin typeface="Cambria"/>
                <a:cs typeface="Cambria"/>
              </a:rPr>
              <a:t>&lt;b</a:t>
            </a:r>
            <a:r>
              <a:rPr sz="2200" b="1" spc="-20" dirty="0" smtClean="0">
                <a:solidFill>
                  <a:srgbClr val="2E2B1F"/>
                </a:solidFill>
                <a:latin typeface="Cambria"/>
                <a:cs typeface="Cambria"/>
              </a:rPr>
              <a:t>ody</a:t>
            </a:r>
            <a:r>
              <a:rPr lang="en-US" sz="2200" b="1" spc="-20" dirty="0" smtClean="0">
                <a:solidFill>
                  <a:srgbClr val="2E2B1F"/>
                </a:solidFill>
                <a:latin typeface="Cambria"/>
                <a:cs typeface="Cambria"/>
              </a:rPr>
              <a:t>&gt;</a:t>
            </a:r>
            <a:r>
              <a:rPr sz="2200" b="1" spc="10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tag</a:t>
            </a:r>
            <a:r>
              <a:rPr sz="22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write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30" dirty="0">
                <a:solidFill>
                  <a:srgbClr val="2E2B1F"/>
                </a:solidFill>
                <a:latin typeface="Cambria"/>
                <a:cs typeface="Cambria"/>
              </a:rPr>
              <a:t>java</a:t>
            </a:r>
            <a:r>
              <a:rPr sz="2200" spc="4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2200" spc="45" dirty="0" smtClean="0">
                <a:solidFill>
                  <a:srgbClr val="2E2B1F"/>
                </a:solidFill>
                <a:latin typeface="Cambria"/>
                <a:cs typeface="Cambria"/>
              </a:rPr>
              <a:t>connectivity </a:t>
            </a:r>
            <a:r>
              <a:rPr sz="2200" spc="-5" dirty="0" smtClean="0">
                <a:solidFill>
                  <a:srgbClr val="2E2B1F"/>
                </a:solidFill>
                <a:latin typeface="Cambria"/>
                <a:cs typeface="Cambria"/>
              </a:rPr>
              <a:t>code</a:t>
            </a:r>
            <a:r>
              <a:rPr sz="2200" spc="15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 smtClean="0">
                <a:solidFill>
                  <a:srgbClr val="2E2B1F"/>
                </a:solidFill>
                <a:latin typeface="Cambria"/>
                <a:cs typeface="Cambria"/>
              </a:rPr>
              <a:t>in</a:t>
            </a:r>
            <a:r>
              <a:rPr lang="en-US" sz="2200" spc="-5" dirty="0" smtClean="0">
                <a:solidFill>
                  <a:srgbClr val="2E2B1F"/>
                </a:solidFill>
                <a:latin typeface="Cambria"/>
                <a:cs typeface="Cambria"/>
              </a:rPr>
              <a:t>side</a:t>
            </a:r>
            <a:r>
              <a:rPr sz="2200" spc="-5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 err="1" smtClean="0">
                <a:solidFill>
                  <a:srgbClr val="2E2B1F"/>
                </a:solidFill>
                <a:latin typeface="Cambria"/>
                <a:cs typeface="Cambria"/>
              </a:rPr>
              <a:t>scriptlet</a:t>
            </a:r>
            <a:r>
              <a:rPr sz="2200" spc="15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tag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endParaRPr lang="en-US" sz="2200" spc="5" dirty="0" smtClean="0">
              <a:solidFill>
                <a:srgbClr val="2E2B1F"/>
              </a:solidFill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200" spc="5" dirty="0" smtClean="0">
                <a:solidFill>
                  <a:srgbClr val="2E2B1F"/>
                </a:solidFill>
                <a:latin typeface="Cambria"/>
                <a:cs typeface="Cambria"/>
              </a:rPr>
              <a:t>	</a:t>
            </a:r>
            <a:r>
              <a:rPr sz="2200" spc="-5" dirty="0" smtClean="0">
                <a:solidFill>
                  <a:srgbClr val="2E2B1F"/>
                </a:solidFill>
                <a:latin typeface="Cambria"/>
                <a:cs typeface="Cambria"/>
              </a:rPr>
              <a:t>&lt;%</a:t>
            </a:r>
            <a:r>
              <a:rPr sz="2200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endParaRPr lang="en-US" sz="2200" dirty="0" smtClean="0">
              <a:solidFill>
                <a:srgbClr val="2E2B1F"/>
              </a:solidFill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200" spc="-5" dirty="0" smtClean="0">
                <a:solidFill>
                  <a:srgbClr val="2E2B1F"/>
                </a:solidFill>
                <a:latin typeface="Cambria"/>
                <a:cs typeface="Cambria"/>
              </a:rPr>
              <a:t>			</a:t>
            </a:r>
            <a:r>
              <a:rPr lang="en-US" sz="2200" spc="-5" dirty="0" smtClean="0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// </a:t>
            </a:r>
            <a:r>
              <a:rPr lang="en-US" sz="2200" i="1" spc="-5" dirty="0" smtClean="0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connectivity code</a:t>
            </a: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200" spc="-5" dirty="0" smtClean="0">
                <a:solidFill>
                  <a:srgbClr val="2E2B1F"/>
                </a:solidFill>
                <a:latin typeface="Cambria"/>
                <a:cs typeface="Cambria"/>
              </a:rPr>
              <a:t>	</a:t>
            </a:r>
            <a:r>
              <a:rPr sz="2200" spc="-5" dirty="0" smtClean="0">
                <a:solidFill>
                  <a:srgbClr val="2E2B1F"/>
                </a:solidFill>
                <a:latin typeface="Cambria"/>
                <a:cs typeface="Cambria"/>
              </a:rPr>
              <a:t>%&gt;</a:t>
            </a:r>
            <a:endParaRPr sz="22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Right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click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on .jsp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file</a:t>
            </a:r>
            <a:r>
              <a:rPr sz="22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-&gt;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mbria"/>
                <a:cs typeface="Cambria"/>
              </a:rPr>
              <a:t>Run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-&gt;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mbria"/>
                <a:cs typeface="Cambria"/>
              </a:rPr>
              <a:t>Run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as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mbria"/>
                <a:cs typeface="Cambria"/>
              </a:rPr>
              <a:t>Server</a:t>
            </a:r>
            <a:endParaRPr sz="22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17170"/>
            <a:ext cx="65925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DB</a:t>
            </a:r>
            <a:r>
              <a:rPr spc="-5" dirty="0"/>
              <a:t>C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nn</a:t>
            </a:r>
            <a:r>
              <a:rPr spc="-105" dirty="0"/>
              <a:t>ec</a:t>
            </a:r>
            <a:r>
              <a:rPr spc="-100" dirty="0"/>
              <a:t>t</a:t>
            </a:r>
            <a:r>
              <a:rPr spc="-204" dirty="0"/>
              <a:t>i</a:t>
            </a:r>
            <a:r>
              <a:rPr spc="-105" dirty="0"/>
              <a:t>v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y</a:t>
            </a:r>
            <a:r>
              <a:rPr spc="-245" dirty="0"/>
              <a:t> </a:t>
            </a:r>
            <a:r>
              <a:rPr spc="-95" dirty="0"/>
              <a:t>w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h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95" dirty="0"/>
              <a:t>P</a:t>
            </a:r>
            <a:r>
              <a:rPr spc="-5" dirty="0"/>
              <a:t>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47115"/>
            <a:ext cx="7559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spc="-135" dirty="0">
                <a:solidFill>
                  <a:srgbClr val="FF0000"/>
                </a:solidFill>
                <a:latin typeface="Cambria"/>
                <a:cs typeface="Cambria"/>
              </a:rPr>
              <a:t>x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a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2800" spc="-95" dirty="0">
                <a:solidFill>
                  <a:srgbClr val="FF0000"/>
                </a:solidFill>
                <a:latin typeface="Cambria"/>
                <a:cs typeface="Cambria"/>
              </a:rPr>
              <a:t>p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l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spc="16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-</a:t>
            </a:r>
            <a:r>
              <a:rPr sz="2800" spc="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10" dirty="0">
                <a:solidFill>
                  <a:srgbClr val="FF0000"/>
                </a:solidFill>
                <a:latin typeface="Cambria"/>
                <a:cs typeface="Cambria"/>
              </a:rPr>
              <a:t>J</a:t>
            </a:r>
            <a:r>
              <a:rPr sz="2800" spc="-95" dirty="0">
                <a:solidFill>
                  <a:srgbClr val="FF0000"/>
                </a:solidFill>
                <a:latin typeface="Cambria"/>
                <a:cs typeface="Cambria"/>
              </a:rPr>
              <a:t>S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P</a:t>
            </a:r>
            <a:r>
              <a:rPr sz="2800" spc="-2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C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o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d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spc="-2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25" dirty="0" smtClean="0">
                <a:solidFill>
                  <a:srgbClr val="FF0000"/>
                </a:solidFill>
                <a:latin typeface="Cambria"/>
                <a:cs typeface="Cambria"/>
              </a:rPr>
              <a:t>t</a:t>
            </a:r>
            <a:r>
              <a:rPr sz="2800" spc="-5" dirty="0" smtClean="0">
                <a:solidFill>
                  <a:srgbClr val="FF0000"/>
                </a:solidFill>
                <a:latin typeface="Cambria"/>
                <a:cs typeface="Cambria"/>
              </a:rPr>
              <a:t>o</a:t>
            </a:r>
            <a:r>
              <a:rPr sz="2800" spc="-204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s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l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ec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t</a:t>
            </a:r>
            <a:r>
              <a:rPr sz="2800" spc="-2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d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at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a</a:t>
            </a:r>
            <a:r>
              <a:rPr sz="2800" spc="-229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f</a:t>
            </a:r>
            <a:r>
              <a:rPr sz="2800" spc="-145" dirty="0">
                <a:solidFill>
                  <a:srgbClr val="FF0000"/>
                </a:solidFill>
                <a:latin typeface="Cambria"/>
                <a:cs typeface="Cambria"/>
              </a:rPr>
              <a:t>r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o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2800" spc="-20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b="1" spc="-100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b="1" spc="-105" dirty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2800" b="1" spc="-5" dirty="0">
                <a:solidFill>
                  <a:srgbClr val="FF0000"/>
                </a:solidFill>
                <a:latin typeface="Cambria"/>
                <a:cs typeface="Cambria"/>
              </a:rPr>
              <a:t>p</a:t>
            </a:r>
            <a:r>
              <a:rPr sz="2800" spc="-2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tab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l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endParaRPr sz="2800" dirty="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640" y="1752601"/>
            <a:ext cx="7880984" cy="426514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&lt;%@</a:t>
            </a:r>
            <a:r>
              <a:rPr sz="18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page import</a:t>
            </a:r>
            <a:r>
              <a:rPr sz="18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=</a:t>
            </a:r>
            <a:r>
              <a:rPr sz="1800" i="1" spc="-5" dirty="0">
                <a:solidFill>
                  <a:srgbClr val="2E2B1F"/>
                </a:solidFill>
                <a:latin typeface="Cambria"/>
                <a:cs typeface="Cambria"/>
              </a:rPr>
              <a:t>"java.sql.*"</a:t>
            </a:r>
            <a:r>
              <a:rPr sz="1800" i="1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i="1" dirty="0">
                <a:solidFill>
                  <a:srgbClr val="2E2B1F"/>
                </a:solidFill>
                <a:latin typeface="Cambria"/>
                <a:cs typeface="Cambria"/>
              </a:rPr>
              <a:t>%&gt;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&lt;%@</a:t>
            </a:r>
            <a:r>
              <a:rPr sz="18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page import</a:t>
            </a:r>
            <a:r>
              <a:rPr sz="18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=</a:t>
            </a:r>
            <a:r>
              <a:rPr sz="1800" i="1" spc="-5" dirty="0">
                <a:solidFill>
                  <a:srgbClr val="2E2B1F"/>
                </a:solidFill>
                <a:latin typeface="Cambria"/>
                <a:cs typeface="Cambria"/>
              </a:rPr>
              <a:t>"javax.sql.*"</a:t>
            </a:r>
            <a:r>
              <a:rPr sz="1800" i="1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i="1" dirty="0">
                <a:solidFill>
                  <a:srgbClr val="2E2B1F"/>
                </a:solidFill>
                <a:latin typeface="Cambria"/>
                <a:cs typeface="Cambria"/>
              </a:rPr>
              <a:t>%&gt;</a:t>
            </a:r>
            <a:endParaRPr sz="18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lang="en-US" spc="-10" dirty="0" smtClean="0">
                <a:solidFill>
                  <a:srgbClr val="2E2B1F"/>
                </a:solidFill>
                <a:latin typeface="Cambria"/>
                <a:cs typeface="Cambria"/>
              </a:rPr>
              <a:t>&lt;HTML&gt;&lt;BODY&gt;</a:t>
            </a:r>
            <a:endParaRPr spc="-10" dirty="0">
              <a:solidFill>
                <a:srgbClr val="2E2B1F"/>
              </a:solidFill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&lt;%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10" dirty="0">
                <a:solidFill>
                  <a:srgbClr val="2E2B1F"/>
                </a:solidFill>
                <a:latin typeface="Cambria"/>
                <a:cs typeface="Cambria"/>
              </a:rPr>
              <a:t>Class.forName("com.mysql.jdbc.Driver");</a:t>
            </a:r>
            <a:endParaRPr sz="1800" dirty="0">
              <a:latin typeface="Cambria"/>
              <a:cs typeface="Cambria"/>
            </a:endParaRPr>
          </a:p>
          <a:p>
            <a:pPr marL="12700" marR="5080">
              <a:lnSpc>
                <a:spcPct val="110000"/>
              </a:lnSpc>
              <a:spcBef>
                <a:spcPts val="219"/>
              </a:spcBef>
            </a:pPr>
            <a:r>
              <a:rPr sz="1800" spc="-5" dirty="0" smtClean="0">
                <a:solidFill>
                  <a:srgbClr val="2E2B1F"/>
                </a:solidFill>
                <a:latin typeface="Cambria"/>
                <a:cs typeface="Cambria"/>
              </a:rPr>
              <a:t>Connection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con </a:t>
            </a:r>
            <a:r>
              <a:rPr sz="1800" dirty="0">
                <a:solidFill>
                  <a:srgbClr val="2E2B1F"/>
                </a:solidFill>
                <a:latin typeface="Cambria"/>
                <a:cs typeface="Cambria"/>
              </a:rPr>
              <a:t>= </a:t>
            </a:r>
            <a:r>
              <a:rPr sz="18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15" dirty="0">
                <a:solidFill>
                  <a:srgbClr val="2E2B1F"/>
                </a:solidFill>
                <a:latin typeface="Cambria"/>
                <a:cs typeface="Cambria"/>
              </a:rPr>
              <a:t>DriverManager.getConnection("jdbc:mysql://localhost:3306/db1","root","root"); </a:t>
            </a:r>
            <a:r>
              <a:rPr sz="1800" spc="-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Statement</a:t>
            </a:r>
            <a:r>
              <a:rPr sz="18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st=</a:t>
            </a:r>
            <a:r>
              <a:rPr sz="18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con.createStatement();</a:t>
            </a:r>
            <a:endParaRPr sz="1800" dirty="0">
              <a:latin typeface="Cambria"/>
              <a:cs typeface="Cambria"/>
            </a:endParaRPr>
          </a:p>
          <a:p>
            <a:pPr marL="12700" marR="2270125">
              <a:lnSpc>
                <a:spcPct val="120000"/>
              </a:lnSpc>
            </a:pPr>
            <a:r>
              <a:rPr sz="1800" spc="-10" dirty="0">
                <a:solidFill>
                  <a:srgbClr val="2E2B1F"/>
                </a:solidFill>
                <a:latin typeface="Cambria"/>
                <a:cs typeface="Cambria"/>
              </a:rPr>
              <a:t>ResultSet</a:t>
            </a:r>
            <a:r>
              <a:rPr sz="18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rs=st.executeQuery("select</a:t>
            </a:r>
            <a:r>
              <a:rPr sz="1800" spc="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E2B1F"/>
                </a:solidFill>
                <a:latin typeface="Cambria"/>
                <a:cs typeface="Cambria"/>
              </a:rPr>
              <a:t>*</a:t>
            </a:r>
            <a:r>
              <a:rPr sz="18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mbria"/>
                <a:cs typeface="Cambria"/>
              </a:rPr>
              <a:t>from</a:t>
            </a:r>
            <a:r>
              <a:rPr sz="18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15" dirty="0">
                <a:solidFill>
                  <a:srgbClr val="2E2B1F"/>
                </a:solidFill>
                <a:latin typeface="Cambria"/>
                <a:cs typeface="Cambria"/>
              </a:rPr>
              <a:t>emp"); </a:t>
            </a:r>
            <a:r>
              <a:rPr sz="1800" spc="-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endParaRPr lang="en-US" sz="1800" spc="-10" dirty="0" smtClean="0">
              <a:solidFill>
                <a:srgbClr val="2E2B1F"/>
              </a:solidFill>
              <a:latin typeface="Cambria"/>
              <a:cs typeface="Cambria"/>
            </a:endParaRPr>
          </a:p>
          <a:p>
            <a:pPr marL="12700" marR="2270125">
              <a:lnSpc>
                <a:spcPct val="120000"/>
              </a:lnSpc>
            </a:pPr>
            <a:r>
              <a:rPr lang="en-US" dirty="0" err="1" smtClean="0">
                <a:solidFill>
                  <a:srgbClr val="2E2B1F"/>
                </a:solidFill>
                <a:latin typeface="Cambria"/>
                <a:cs typeface="Cambria"/>
              </a:rPr>
              <a:t>out.print</a:t>
            </a:r>
            <a:r>
              <a:rPr lang="en-US" dirty="0" smtClean="0">
                <a:solidFill>
                  <a:srgbClr val="2E2B1F"/>
                </a:solidFill>
                <a:latin typeface="Cambria"/>
                <a:cs typeface="Cambria"/>
              </a:rPr>
              <a:t>("&lt;h2</a:t>
            </a:r>
            <a:r>
              <a:rPr lang="en-US" spc="15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pc="-10" dirty="0" smtClean="0">
                <a:solidFill>
                  <a:srgbClr val="2E2B1F"/>
                </a:solidFill>
                <a:latin typeface="Cambria"/>
                <a:cs typeface="Cambria"/>
              </a:rPr>
              <a:t>align=center&gt;Employee</a:t>
            </a:r>
            <a:r>
              <a:rPr lang="en-US" spc="-15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pc="-5" dirty="0" smtClean="0">
                <a:solidFill>
                  <a:srgbClr val="2E2B1F"/>
                </a:solidFill>
                <a:latin typeface="Cambria"/>
                <a:cs typeface="Cambria"/>
              </a:rPr>
              <a:t>Database&lt;/h2&gt;");</a:t>
            </a:r>
            <a:endParaRPr lang="en-US" dirty="0" smtClean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lang="en-US" spc="-5" dirty="0" err="1" smtClean="0">
                <a:solidFill>
                  <a:srgbClr val="2E2B1F"/>
                </a:solidFill>
                <a:latin typeface="Cambria"/>
                <a:cs typeface="Cambria"/>
              </a:rPr>
              <a:t>out.print</a:t>
            </a:r>
            <a:r>
              <a:rPr lang="en-US" spc="-5" dirty="0" smtClean="0">
                <a:solidFill>
                  <a:srgbClr val="2E2B1F"/>
                </a:solidFill>
                <a:latin typeface="Cambria"/>
                <a:cs typeface="Cambria"/>
              </a:rPr>
              <a:t>("&lt;table</a:t>
            </a:r>
            <a:r>
              <a:rPr lang="en-US" spc="5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pc="-5" dirty="0" smtClean="0">
                <a:solidFill>
                  <a:srgbClr val="2E2B1F"/>
                </a:solidFill>
                <a:latin typeface="Cambria"/>
                <a:cs typeface="Cambria"/>
              </a:rPr>
              <a:t>border=1</a:t>
            </a:r>
            <a:r>
              <a:rPr lang="en-US" spc="15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pc="-5" dirty="0" smtClean="0">
                <a:solidFill>
                  <a:srgbClr val="2E2B1F"/>
                </a:solidFill>
                <a:latin typeface="Cambria"/>
                <a:cs typeface="Cambria"/>
              </a:rPr>
              <a:t>align=center&gt;");</a:t>
            </a:r>
            <a:endParaRPr lang="en-US" dirty="0" smtClean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lang="en-US" spc="-5" dirty="0" err="1" smtClean="0">
                <a:solidFill>
                  <a:srgbClr val="2E2B1F"/>
                </a:solidFill>
                <a:latin typeface="Cambria"/>
                <a:cs typeface="Cambria"/>
              </a:rPr>
              <a:t>out.print</a:t>
            </a:r>
            <a:r>
              <a:rPr lang="en-US" spc="-5" dirty="0" smtClean="0">
                <a:solidFill>
                  <a:srgbClr val="2E2B1F"/>
                </a:solidFill>
                <a:latin typeface="Cambria"/>
                <a:cs typeface="Cambria"/>
              </a:rPr>
              <a:t>("&lt;</a:t>
            </a:r>
            <a:r>
              <a:rPr lang="en-US" spc="-5" dirty="0" err="1" smtClean="0">
                <a:solidFill>
                  <a:srgbClr val="2E2B1F"/>
                </a:solidFill>
                <a:latin typeface="Cambria"/>
                <a:cs typeface="Cambria"/>
              </a:rPr>
              <a:t>tr</a:t>
            </a:r>
            <a:r>
              <a:rPr lang="en-US" spc="-5" dirty="0" smtClean="0">
                <a:solidFill>
                  <a:srgbClr val="2E2B1F"/>
                </a:solidFill>
                <a:latin typeface="Cambria"/>
                <a:cs typeface="Cambria"/>
              </a:rPr>
              <a:t>&gt;&lt;</a:t>
            </a:r>
            <a:r>
              <a:rPr lang="en-US" spc="-5" dirty="0" err="1" smtClean="0">
                <a:solidFill>
                  <a:srgbClr val="2E2B1F"/>
                </a:solidFill>
                <a:latin typeface="Cambria"/>
                <a:cs typeface="Cambria"/>
              </a:rPr>
              <a:t>th</a:t>
            </a:r>
            <a:r>
              <a:rPr lang="en-US" spc="-5" dirty="0" smtClean="0">
                <a:solidFill>
                  <a:srgbClr val="2E2B1F"/>
                </a:solidFill>
                <a:latin typeface="Cambria"/>
                <a:cs typeface="Cambria"/>
              </a:rPr>
              <a:t>&gt;</a:t>
            </a:r>
            <a:r>
              <a:rPr lang="en-US" spc="35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pc="-5" dirty="0" err="1" smtClean="0">
                <a:solidFill>
                  <a:srgbClr val="2E2B1F"/>
                </a:solidFill>
                <a:latin typeface="Cambria"/>
                <a:cs typeface="Cambria"/>
              </a:rPr>
              <a:t>EmpNo</a:t>
            </a:r>
            <a:r>
              <a:rPr lang="en-US" spc="-5" dirty="0" smtClean="0">
                <a:solidFill>
                  <a:srgbClr val="2E2B1F"/>
                </a:solidFill>
                <a:latin typeface="Cambria"/>
                <a:cs typeface="Cambria"/>
              </a:rPr>
              <a:t>&lt;/</a:t>
            </a:r>
            <a:r>
              <a:rPr lang="en-US" spc="-5" dirty="0" err="1" smtClean="0">
                <a:solidFill>
                  <a:srgbClr val="2E2B1F"/>
                </a:solidFill>
                <a:latin typeface="Cambria"/>
                <a:cs typeface="Cambria"/>
              </a:rPr>
              <a:t>th</a:t>
            </a:r>
            <a:r>
              <a:rPr lang="en-US" spc="-5" dirty="0" smtClean="0">
                <a:solidFill>
                  <a:srgbClr val="2E2B1F"/>
                </a:solidFill>
                <a:latin typeface="Cambria"/>
                <a:cs typeface="Cambria"/>
              </a:rPr>
              <a:t>&gt;</a:t>
            </a:r>
            <a:r>
              <a:rPr lang="en-US" spc="50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pc="-5" dirty="0" smtClean="0">
                <a:solidFill>
                  <a:srgbClr val="2E2B1F"/>
                </a:solidFill>
                <a:latin typeface="Cambria"/>
                <a:cs typeface="Cambria"/>
              </a:rPr>
              <a:t>&lt;</a:t>
            </a:r>
            <a:r>
              <a:rPr lang="en-US" spc="-5" dirty="0" err="1" smtClean="0">
                <a:solidFill>
                  <a:srgbClr val="2E2B1F"/>
                </a:solidFill>
                <a:latin typeface="Cambria"/>
                <a:cs typeface="Cambria"/>
              </a:rPr>
              <a:t>th</a:t>
            </a:r>
            <a:r>
              <a:rPr lang="en-US" spc="-5" dirty="0" smtClean="0">
                <a:solidFill>
                  <a:srgbClr val="2E2B1F"/>
                </a:solidFill>
                <a:latin typeface="Cambria"/>
                <a:cs typeface="Cambria"/>
              </a:rPr>
              <a:t>&gt;</a:t>
            </a:r>
            <a:r>
              <a:rPr lang="en-US" spc="-5" dirty="0" err="1" smtClean="0">
                <a:solidFill>
                  <a:srgbClr val="2E2B1F"/>
                </a:solidFill>
                <a:latin typeface="Cambria"/>
                <a:cs typeface="Cambria"/>
              </a:rPr>
              <a:t>EName</a:t>
            </a:r>
            <a:r>
              <a:rPr lang="en-US" spc="-5" dirty="0" smtClean="0">
                <a:solidFill>
                  <a:srgbClr val="2E2B1F"/>
                </a:solidFill>
                <a:latin typeface="Cambria"/>
                <a:cs typeface="Cambria"/>
              </a:rPr>
              <a:t>&lt;/</a:t>
            </a:r>
            <a:r>
              <a:rPr lang="en-US" spc="-5" dirty="0" err="1" smtClean="0">
                <a:solidFill>
                  <a:srgbClr val="2E2B1F"/>
                </a:solidFill>
                <a:latin typeface="Cambria"/>
                <a:cs typeface="Cambria"/>
              </a:rPr>
              <a:t>th</a:t>
            </a:r>
            <a:r>
              <a:rPr lang="en-US" spc="-5" dirty="0" smtClean="0">
                <a:solidFill>
                  <a:srgbClr val="2E2B1F"/>
                </a:solidFill>
                <a:latin typeface="Cambria"/>
                <a:cs typeface="Cambria"/>
              </a:rPr>
              <a:t>&gt;&lt;/</a:t>
            </a:r>
            <a:r>
              <a:rPr lang="en-US" spc="-5" dirty="0" err="1" smtClean="0">
                <a:solidFill>
                  <a:srgbClr val="2E2B1F"/>
                </a:solidFill>
                <a:latin typeface="Cambria"/>
                <a:cs typeface="Cambria"/>
              </a:rPr>
              <a:t>tr</a:t>
            </a:r>
            <a:r>
              <a:rPr lang="en-US" spc="-5" dirty="0" smtClean="0">
                <a:solidFill>
                  <a:srgbClr val="2E2B1F"/>
                </a:solidFill>
                <a:latin typeface="Cambria"/>
                <a:cs typeface="Cambria"/>
              </a:rPr>
              <a:t>&gt;");</a:t>
            </a:r>
            <a:endParaRPr lang="en-US" dirty="0" smtClean="0">
              <a:latin typeface="Cambria"/>
              <a:cs typeface="Cambria"/>
            </a:endParaRPr>
          </a:p>
          <a:p>
            <a:pPr marL="12700" marR="2270125">
              <a:lnSpc>
                <a:spcPct val="120000"/>
              </a:lnSpc>
            </a:pPr>
            <a:endParaRPr sz="18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54330"/>
            <a:ext cx="65925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DB</a:t>
            </a:r>
            <a:r>
              <a:rPr spc="-5" dirty="0"/>
              <a:t>C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nn</a:t>
            </a:r>
            <a:r>
              <a:rPr spc="-105" dirty="0"/>
              <a:t>ec</a:t>
            </a:r>
            <a:r>
              <a:rPr spc="-100" dirty="0"/>
              <a:t>t</a:t>
            </a:r>
            <a:r>
              <a:rPr spc="-204" dirty="0"/>
              <a:t>i</a:t>
            </a:r>
            <a:r>
              <a:rPr spc="-105" dirty="0"/>
              <a:t>v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y</a:t>
            </a:r>
            <a:r>
              <a:rPr spc="-245" dirty="0"/>
              <a:t> </a:t>
            </a:r>
            <a:r>
              <a:rPr spc="-95" dirty="0"/>
              <a:t>w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h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95" dirty="0"/>
              <a:t>P</a:t>
            </a:r>
            <a:r>
              <a:rPr spc="-5" dirty="0"/>
              <a:t>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961771"/>
            <a:ext cx="7457440" cy="53546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spc="-135" dirty="0">
                <a:solidFill>
                  <a:srgbClr val="FF0000"/>
                </a:solidFill>
                <a:latin typeface="Cambria"/>
                <a:cs typeface="Cambria"/>
              </a:rPr>
              <a:t>x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a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2800" spc="-95" dirty="0">
                <a:solidFill>
                  <a:srgbClr val="FF0000"/>
                </a:solidFill>
                <a:latin typeface="Cambria"/>
                <a:cs typeface="Cambria"/>
              </a:rPr>
              <a:t>p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l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spc="-229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-</a:t>
            </a:r>
            <a:r>
              <a:rPr sz="2800" spc="-2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10" dirty="0">
                <a:solidFill>
                  <a:srgbClr val="FF0000"/>
                </a:solidFill>
                <a:latin typeface="Cambria"/>
                <a:cs typeface="Cambria"/>
              </a:rPr>
              <a:t>J</a:t>
            </a:r>
            <a:r>
              <a:rPr sz="2800" spc="-95" dirty="0">
                <a:solidFill>
                  <a:srgbClr val="FF0000"/>
                </a:solidFill>
                <a:latin typeface="Cambria"/>
                <a:cs typeface="Cambria"/>
              </a:rPr>
              <a:t>S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P</a:t>
            </a:r>
            <a:r>
              <a:rPr sz="2800" spc="-2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C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o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d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spc="-20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35" dirty="0">
                <a:solidFill>
                  <a:srgbClr val="FF0000"/>
                </a:solidFill>
                <a:latin typeface="Cambria"/>
                <a:cs typeface="Cambria"/>
              </a:rPr>
              <a:t>f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o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r</a:t>
            </a:r>
            <a:r>
              <a:rPr sz="2800" spc="-2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25" dirty="0">
                <a:solidFill>
                  <a:srgbClr val="FF0000"/>
                </a:solidFill>
                <a:latin typeface="Cambria"/>
                <a:cs typeface="Cambria"/>
              </a:rPr>
              <a:t>t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o</a:t>
            </a:r>
            <a:r>
              <a:rPr sz="2800" spc="-20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s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l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ec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t</a:t>
            </a:r>
            <a:r>
              <a:rPr sz="2800" spc="-2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d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at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a</a:t>
            </a:r>
            <a:r>
              <a:rPr sz="2800" spc="-2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f</a:t>
            </a:r>
            <a:r>
              <a:rPr sz="2800" spc="-145" dirty="0">
                <a:solidFill>
                  <a:srgbClr val="FF0000"/>
                </a:solidFill>
                <a:latin typeface="Cambria"/>
                <a:cs typeface="Cambria"/>
              </a:rPr>
              <a:t>r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o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2800" spc="-2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p</a:t>
            </a:r>
            <a:r>
              <a:rPr sz="2800" spc="-2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tab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l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endParaRPr sz="2800" dirty="0">
              <a:latin typeface="Cambria"/>
              <a:cs typeface="Cambria"/>
            </a:endParaRPr>
          </a:p>
          <a:p>
            <a:pPr marL="127000">
              <a:lnSpc>
                <a:spcPct val="100000"/>
              </a:lnSpc>
              <a:spcBef>
                <a:spcPts val="1425"/>
              </a:spcBef>
            </a:pPr>
            <a:r>
              <a:rPr sz="1900" spc="-10" dirty="0">
                <a:solidFill>
                  <a:srgbClr val="2E2B1F"/>
                </a:solidFill>
                <a:latin typeface="Cambria"/>
                <a:cs typeface="Cambria"/>
              </a:rPr>
              <a:t>while(rs.next())</a:t>
            </a:r>
            <a:endParaRPr sz="1900" dirty="0">
              <a:latin typeface="Cambria"/>
              <a:cs typeface="Cambria"/>
            </a:endParaRPr>
          </a:p>
          <a:p>
            <a:pPr marL="127000">
              <a:lnSpc>
                <a:spcPct val="100000"/>
              </a:lnSpc>
            </a:pP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{</a:t>
            </a:r>
            <a:endParaRPr sz="1900" dirty="0">
              <a:latin typeface="Cambria"/>
              <a:cs typeface="Cambria"/>
            </a:endParaRPr>
          </a:p>
          <a:p>
            <a:pPr marL="127000">
              <a:lnSpc>
                <a:spcPct val="100000"/>
              </a:lnSpc>
              <a:spcBef>
                <a:spcPts val="5"/>
              </a:spcBef>
            </a:pP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out.print("&lt;tr</a:t>
            </a:r>
            <a:r>
              <a:rPr sz="1900" spc="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mbria"/>
                <a:cs typeface="Cambria"/>
              </a:rPr>
              <a:t>align=center&gt;");</a:t>
            </a:r>
            <a:endParaRPr sz="19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 dirty="0">
              <a:latin typeface="Cambria"/>
              <a:cs typeface="Cambria"/>
            </a:endParaRPr>
          </a:p>
          <a:p>
            <a:pPr marL="127000" marR="4987925">
              <a:lnSpc>
                <a:spcPct val="100000"/>
              </a:lnSpc>
            </a:pP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out.print("&lt;td&gt;"); </a:t>
            </a:r>
            <a:r>
              <a:rPr sz="19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ou</a:t>
            </a:r>
            <a:r>
              <a:rPr sz="1900" spc="10" dirty="0">
                <a:solidFill>
                  <a:srgbClr val="2E2B1F"/>
                </a:solidFill>
                <a:latin typeface="Cambria"/>
                <a:cs typeface="Cambria"/>
              </a:rPr>
              <a:t>t</a:t>
            </a:r>
            <a:r>
              <a:rPr sz="1900" spc="-10" dirty="0">
                <a:solidFill>
                  <a:srgbClr val="2E2B1F"/>
                </a:solidFill>
                <a:latin typeface="Cambria"/>
                <a:cs typeface="Cambria"/>
              </a:rPr>
              <a:t>.p</a:t>
            </a:r>
            <a:r>
              <a:rPr sz="1900" spc="-15" dirty="0">
                <a:solidFill>
                  <a:srgbClr val="2E2B1F"/>
                </a:solidFill>
                <a:latin typeface="Cambria"/>
                <a:cs typeface="Cambria"/>
              </a:rPr>
              <a:t>r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in</a:t>
            </a:r>
            <a:r>
              <a:rPr sz="1900" spc="-10" dirty="0">
                <a:solidFill>
                  <a:srgbClr val="2E2B1F"/>
                </a:solidFill>
                <a:latin typeface="Cambria"/>
                <a:cs typeface="Cambria"/>
              </a:rPr>
              <a:t>t(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rs</a:t>
            </a:r>
            <a:r>
              <a:rPr sz="1900" spc="-15" dirty="0">
                <a:solidFill>
                  <a:srgbClr val="2E2B1F"/>
                </a:solidFill>
                <a:latin typeface="Cambria"/>
                <a:cs typeface="Cambria"/>
              </a:rPr>
              <a:t>.</a:t>
            </a:r>
            <a:r>
              <a:rPr sz="1900" spc="-10" dirty="0">
                <a:solidFill>
                  <a:srgbClr val="2E2B1F"/>
                </a:solidFill>
                <a:latin typeface="Cambria"/>
                <a:cs typeface="Cambria"/>
              </a:rPr>
              <a:t>ge</a:t>
            </a:r>
            <a:r>
              <a:rPr sz="1900" spc="-15" dirty="0">
                <a:solidFill>
                  <a:srgbClr val="2E2B1F"/>
                </a:solidFill>
                <a:latin typeface="Cambria"/>
                <a:cs typeface="Cambria"/>
              </a:rPr>
              <a:t>t</a:t>
            </a:r>
            <a:r>
              <a:rPr sz="1900" spc="-10" dirty="0">
                <a:solidFill>
                  <a:srgbClr val="2E2B1F"/>
                </a:solidFill>
                <a:latin typeface="Cambria"/>
                <a:cs typeface="Cambria"/>
              </a:rPr>
              <a:t>In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t(1)</a:t>
            </a:r>
            <a:r>
              <a:rPr sz="1900" spc="-15" dirty="0">
                <a:solidFill>
                  <a:srgbClr val="2E2B1F"/>
                </a:solidFill>
                <a:latin typeface="Cambria"/>
                <a:cs typeface="Cambria"/>
              </a:rPr>
              <a:t>)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;  out.print("&lt;/td&gt;");</a:t>
            </a:r>
            <a:endParaRPr sz="19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 dirty="0">
              <a:latin typeface="Cambria"/>
              <a:cs typeface="Cambria"/>
            </a:endParaRPr>
          </a:p>
          <a:p>
            <a:pPr marL="127000" marR="4659630">
              <a:lnSpc>
                <a:spcPct val="100000"/>
              </a:lnSpc>
            </a:pP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out.print("&lt;td&gt;"); </a:t>
            </a:r>
            <a:r>
              <a:rPr sz="19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ou</a:t>
            </a:r>
            <a:r>
              <a:rPr sz="1900" spc="10" dirty="0">
                <a:solidFill>
                  <a:srgbClr val="2E2B1F"/>
                </a:solidFill>
                <a:latin typeface="Cambria"/>
                <a:cs typeface="Cambria"/>
              </a:rPr>
              <a:t>t</a:t>
            </a:r>
            <a:r>
              <a:rPr sz="1900" spc="-10" dirty="0">
                <a:solidFill>
                  <a:srgbClr val="2E2B1F"/>
                </a:solidFill>
                <a:latin typeface="Cambria"/>
                <a:cs typeface="Cambria"/>
              </a:rPr>
              <a:t>.p</a:t>
            </a:r>
            <a:r>
              <a:rPr sz="1900" spc="-15" dirty="0">
                <a:solidFill>
                  <a:srgbClr val="2E2B1F"/>
                </a:solidFill>
                <a:latin typeface="Cambria"/>
                <a:cs typeface="Cambria"/>
              </a:rPr>
              <a:t>r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in</a:t>
            </a:r>
            <a:r>
              <a:rPr sz="1900" spc="-10" dirty="0">
                <a:solidFill>
                  <a:srgbClr val="2E2B1F"/>
                </a:solidFill>
                <a:latin typeface="Cambria"/>
                <a:cs typeface="Cambria"/>
              </a:rPr>
              <a:t>t(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rs</a:t>
            </a:r>
            <a:r>
              <a:rPr sz="1900" spc="-15" dirty="0">
                <a:solidFill>
                  <a:srgbClr val="2E2B1F"/>
                </a:solidFill>
                <a:latin typeface="Cambria"/>
                <a:cs typeface="Cambria"/>
              </a:rPr>
              <a:t>.</a:t>
            </a:r>
            <a:r>
              <a:rPr sz="1900" spc="-10" dirty="0">
                <a:solidFill>
                  <a:srgbClr val="2E2B1F"/>
                </a:solidFill>
                <a:latin typeface="Cambria"/>
                <a:cs typeface="Cambria"/>
              </a:rPr>
              <a:t>ge</a:t>
            </a:r>
            <a:r>
              <a:rPr sz="1900" spc="-15" dirty="0">
                <a:solidFill>
                  <a:srgbClr val="2E2B1F"/>
                </a:solidFill>
                <a:latin typeface="Cambria"/>
                <a:cs typeface="Cambria"/>
              </a:rPr>
              <a:t>t</a:t>
            </a:r>
            <a:r>
              <a:rPr sz="1900" spc="-10" dirty="0">
                <a:solidFill>
                  <a:srgbClr val="2E2B1F"/>
                </a:solidFill>
                <a:latin typeface="Cambria"/>
                <a:cs typeface="Cambria"/>
              </a:rPr>
              <a:t>S</a:t>
            </a:r>
            <a:r>
              <a:rPr sz="1900" spc="-15" dirty="0">
                <a:solidFill>
                  <a:srgbClr val="2E2B1F"/>
                </a:solidFill>
                <a:latin typeface="Cambria"/>
                <a:cs typeface="Cambria"/>
              </a:rPr>
              <a:t>t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r</a:t>
            </a:r>
            <a:r>
              <a:rPr sz="1900" dirty="0">
                <a:solidFill>
                  <a:srgbClr val="2E2B1F"/>
                </a:solidFill>
                <a:latin typeface="Cambria"/>
                <a:cs typeface="Cambria"/>
              </a:rPr>
              <a:t>i</a:t>
            </a:r>
            <a:r>
              <a:rPr sz="1900" spc="-10" dirty="0">
                <a:solidFill>
                  <a:srgbClr val="2E2B1F"/>
                </a:solidFill>
                <a:latin typeface="Cambria"/>
                <a:cs typeface="Cambria"/>
              </a:rPr>
              <a:t>n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g</a:t>
            </a:r>
            <a:r>
              <a:rPr sz="1900" dirty="0">
                <a:solidFill>
                  <a:srgbClr val="2E2B1F"/>
                </a:solidFill>
                <a:latin typeface="Cambria"/>
                <a:cs typeface="Cambria"/>
              </a:rPr>
              <a:t>(</a:t>
            </a:r>
            <a:r>
              <a:rPr sz="1900" spc="-15" dirty="0">
                <a:solidFill>
                  <a:srgbClr val="2E2B1F"/>
                </a:solidFill>
                <a:latin typeface="Cambria"/>
                <a:cs typeface="Cambria"/>
              </a:rPr>
              <a:t>2</a:t>
            </a:r>
            <a:r>
              <a:rPr sz="1900" dirty="0">
                <a:solidFill>
                  <a:srgbClr val="2E2B1F"/>
                </a:solidFill>
                <a:latin typeface="Cambria"/>
                <a:cs typeface="Cambria"/>
              </a:rPr>
              <a:t>)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);  out.print("&lt;/td&gt;");</a:t>
            </a:r>
            <a:endParaRPr sz="19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 dirty="0">
              <a:latin typeface="Cambria"/>
              <a:cs typeface="Cambria"/>
            </a:endParaRPr>
          </a:p>
          <a:p>
            <a:pPr marL="127000">
              <a:lnSpc>
                <a:spcPct val="100000"/>
              </a:lnSpc>
            </a:pP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out.print("&lt;/tr&gt;");</a:t>
            </a:r>
            <a:endParaRPr sz="1900" dirty="0">
              <a:latin typeface="Cambria"/>
              <a:cs typeface="Cambria"/>
            </a:endParaRPr>
          </a:p>
          <a:p>
            <a:pPr marL="127000">
              <a:lnSpc>
                <a:spcPct val="100000"/>
              </a:lnSpc>
            </a:pP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}</a:t>
            </a:r>
            <a:endParaRPr sz="1900" dirty="0">
              <a:latin typeface="Cambria"/>
              <a:cs typeface="Cambria"/>
            </a:endParaRPr>
          </a:p>
          <a:p>
            <a:pPr marL="127000">
              <a:lnSpc>
                <a:spcPct val="100000"/>
              </a:lnSpc>
            </a:pPr>
            <a:r>
              <a:rPr sz="1900" dirty="0" smtClean="0">
                <a:solidFill>
                  <a:srgbClr val="2E2B1F"/>
                </a:solidFill>
                <a:latin typeface="Cambria"/>
                <a:cs typeface="Cambria"/>
              </a:rPr>
              <a:t>%&gt;</a:t>
            </a:r>
            <a:endParaRPr lang="en-US" sz="1900" dirty="0" smtClean="0">
              <a:solidFill>
                <a:srgbClr val="2E2B1F"/>
              </a:solidFill>
              <a:latin typeface="Cambria"/>
              <a:cs typeface="Cambria"/>
            </a:endParaRPr>
          </a:p>
          <a:p>
            <a:pPr marL="127000"/>
            <a:r>
              <a:rPr lang="en-US" sz="2000" spc="-10" dirty="0" smtClean="0">
                <a:solidFill>
                  <a:srgbClr val="2E2B1F"/>
                </a:solidFill>
                <a:latin typeface="Cambria"/>
                <a:cs typeface="Cambria"/>
              </a:rPr>
              <a:t>&lt;/HTML&gt;&lt;/BODY&gt;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79222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A</a:t>
            </a:r>
            <a:r>
              <a:rPr spc="-210" dirty="0"/>
              <a:t>d</a:t>
            </a:r>
            <a:r>
              <a:rPr spc="-200" dirty="0"/>
              <a:t>v</a:t>
            </a:r>
            <a:r>
              <a:rPr spc="-105" dirty="0"/>
              <a:t>a</a:t>
            </a:r>
            <a:r>
              <a:rPr spc="-100" dirty="0"/>
              <a:t>nt</a:t>
            </a:r>
            <a:r>
              <a:rPr spc="-105" dirty="0"/>
              <a:t>a</a:t>
            </a:r>
            <a:r>
              <a:rPr spc="-110" dirty="0"/>
              <a:t>g</a:t>
            </a:r>
            <a:r>
              <a:rPr spc="-5" dirty="0"/>
              <a:t>e</a:t>
            </a:r>
            <a:r>
              <a:rPr spc="-210" dirty="0"/>
              <a:t> </a:t>
            </a:r>
            <a:r>
              <a:rPr spc="-110" dirty="0"/>
              <a:t>o</a:t>
            </a:r>
            <a:r>
              <a:rPr spc="-5" dirty="0"/>
              <a:t>f</a:t>
            </a:r>
            <a:r>
              <a:rPr spc="-210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80" dirty="0"/>
              <a:t>o</a:t>
            </a:r>
            <a:r>
              <a:rPr spc="-185" dirty="0"/>
              <a:t>v</a:t>
            </a:r>
            <a:r>
              <a:rPr spc="-105" dirty="0"/>
              <a:t>e</a:t>
            </a:r>
            <a:r>
              <a:rPr spc="-5" dirty="0"/>
              <a:t>r</a:t>
            </a:r>
            <a:r>
              <a:rPr spc="-220" dirty="0"/>
              <a:t> </a:t>
            </a:r>
            <a:r>
              <a:rPr spc="-105" dirty="0"/>
              <a:t>Se</a:t>
            </a:r>
            <a:r>
              <a:rPr spc="-110" dirty="0"/>
              <a:t>r</a:t>
            </a:r>
            <a:r>
              <a:rPr spc="-165" dirty="0"/>
              <a:t>v</a:t>
            </a:r>
            <a:r>
              <a:rPr spc="-100" dirty="0"/>
              <a:t>l</a:t>
            </a:r>
            <a:r>
              <a:rPr spc="-105" dirty="0"/>
              <a:t>e</a:t>
            </a:r>
            <a:r>
              <a:rPr spc="-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371601"/>
            <a:ext cx="7322820" cy="4700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10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sz="20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1)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Extension</a:t>
            </a:r>
            <a:r>
              <a:rPr sz="2000" b="1" spc="-4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to </a:t>
            </a:r>
            <a:r>
              <a:rPr sz="20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Servlet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marR="53975" indent="-228600" algn="just">
              <a:lnSpc>
                <a:spcPct val="8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JSP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technology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extension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servlet</a:t>
            </a:r>
            <a:r>
              <a:rPr sz="20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technology.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use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all </a:t>
            </a:r>
            <a:r>
              <a:rPr sz="2000" spc="-4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features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of servlet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JSP.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In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 smtClean="0">
                <a:solidFill>
                  <a:srgbClr val="2E2B1F"/>
                </a:solidFill>
                <a:latin typeface="Calibri"/>
                <a:cs typeface="Calibri"/>
              </a:rPr>
              <a:t>addition</a:t>
            </a:r>
            <a:r>
              <a:rPr sz="2000" spc="-25" dirty="0" smtClean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000" spc="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use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implicit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objects, predefined tags,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expression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language and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Custom tags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JSP,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makes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JSP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development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easy.</a:t>
            </a:r>
            <a:endParaRPr sz="20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sz="2000" b="1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2)</a:t>
            </a:r>
            <a:r>
              <a:rPr sz="2000" b="1" spc="-2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 Easy</a:t>
            </a:r>
            <a:r>
              <a:rPr sz="2000" b="1" spc="-1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to</a:t>
            </a:r>
            <a:r>
              <a:rPr sz="2000" b="1" spc="-2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maintain</a:t>
            </a:r>
            <a:endParaRPr sz="2000" dirty="0">
              <a:solidFill>
                <a:schemeClr val="accent1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marR="109220" indent="-228600" algn="just">
              <a:lnSpc>
                <a:spcPts val="1920"/>
              </a:lnSpc>
              <a:spcBef>
                <a:spcPts val="459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JSP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easily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 smtClean="0">
                <a:solidFill>
                  <a:srgbClr val="2E2B1F"/>
                </a:solidFill>
                <a:latin typeface="Calibri"/>
                <a:cs typeface="Calibri"/>
              </a:rPr>
              <a:t>ma</a:t>
            </a:r>
            <a:r>
              <a:rPr lang="en-US" sz="2000" dirty="0" smtClean="0">
                <a:solidFill>
                  <a:srgbClr val="2E2B1F"/>
                </a:solidFill>
                <a:latin typeface="Calibri"/>
                <a:cs typeface="Calibri"/>
              </a:rPr>
              <a:t>intained</a:t>
            </a:r>
            <a:r>
              <a:rPr sz="2000" spc="-1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because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we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can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easily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separate</a:t>
            </a:r>
            <a:r>
              <a:rPr sz="20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our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business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logic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2E2B1F"/>
                </a:solidFill>
                <a:latin typeface="Calibri"/>
                <a:cs typeface="Calibri"/>
              </a:rPr>
              <a:t>from the </a:t>
            </a:r>
            <a:r>
              <a:rPr sz="2000" spc="-10" dirty="0" smtClean="0">
                <a:solidFill>
                  <a:srgbClr val="2E2B1F"/>
                </a:solidFill>
                <a:latin typeface="Calibri"/>
                <a:cs typeface="Calibri"/>
              </a:rPr>
              <a:t>presentation</a:t>
            </a:r>
            <a:r>
              <a:rPr sz="2000" spc="2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logic.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servlet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technology,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mix </a:t>
            </a:r>
            <a:r>
              <a:rPr sz="2000" spc="-4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our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business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logic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the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presentation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logic.</a:t>
            </a:r>
            <a:endParaRPr sz="20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2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sz="2000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3)</a:t>
            </a:r>
            <a:r>
              <a:rPr sz="20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Fast</a:t>
            </a:r>
            <a:r>
              <a:rPr sz="2000" b="1" spc="-2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Development:</a:t>
            </a:r>
            <a:r>
              <a:rPr sz="20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No</a:t>
            </a:r>
            <a:r>
              <a:rPr sz="2000" b="1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need</a:t>
            </a:r>
            <a:r>
              <a:rPr sz="20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to</a:t>
            </a:r>
            <a:r>
              <a:rPr sz="20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5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re</a:t>
            </a:r>
            <a:r>
              <a:rPr lang="en-IN" sz="2000" b="1" spc="-5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-</a:t>
            </a:r>
            <a:r>
              <a:rPr sz="2000" b="1" spc="-5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compile</a:t>
            </a:r>
            <a:r>
              <a:rPr sz="2000" b="1" spc="-10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and</a:t>
            </a:r>
            <a:r>
              <a:rPr sz="2000" b="1" spc="-1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5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re</a:t>
            </a:r>
            <a:r>
              <a:rPr lang="en-IN" sz="20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-</a:t>
            </a:r>
            <a:r>
              <a:rPr sz="2000" b="1" spc="-5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deploy</a:t>
            </a:r>
            <a:endParaRPr sz="2000" dirty="0">
              <a:solidFill>
                <a:schemeClr val="accent2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marR="5080" indent="-228600" algn="just">
              <a:lnSpc>
                <a:spcPct val="8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If JSP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page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 modified,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we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don't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need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000" spc="-10" dirty="0" smtClean="0">
                <a:solidFill>
                  <a:srgbClr val="2E2B1F"/>
                </a:solidFill>
                <a:latin typeface="Calibri"/>
                <a:cs typeface="Calibri"/>
              </a:rPr>
              <a:t>re</a:t>
            </a:r>
            <a:r>
              <a:rPr lang="en-IN" sz="2000" spc="-10" dirty="0" smtClean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2000" spc="-10" dirty="0" smtClean="0">
                <a:solidFill>
                  <a:srgbClr val="2E2B1F"/>
                </a:solidFill>
                <a:latin typeface="Calibri"/>
                <a:cs typeface="Calibri"/>
              </a:rPr>
              <a:t>compile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deploy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spc="-4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 smtClean="0">
                <a:solidFill>
                  <a:srgbClr val="2E2B1F"/>
                </a:solidFill>
                <a:latin typeface="Calibri"/>
                <a:cs typeface="Calibri"/>
              </a:rPr>
              <a:t>project</a:t>
            </a:r>
            <a:r>
              <a:rPr lang="en-IN" sz="2000" spc="-10" dirty="0" smtClean="0">
                <a:solidFill>
                  <a:srgbClr val="2E2B1F"/>
                </a:solidFill>
                <a:latin typeface="Calibri"/>
                <a:cs typeface="Calibri"/>
              </a:rPr>
              <a:t> again</a:t>
            </a:r>
            <a:r>
              <a:rPr sz="2000" spc="-10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r>
              <a:rPr sz="200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2E2B1F"/>
                </a:solidFill>
                <a:latin typeface="Calibri"/>
                <a:cs typeface="Calibri"/>
              </a:rPr>
              <a:t>But, t</a:t>
            </a:r>
            <a:r>
              <a:rPr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he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servlet</a:t>
            </a:r>
            <a:r>
              <a:rPr sz="20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code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needs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be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updated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and </a:t>
            </a:r>
            <a:r>
              <a:rPr sz="2000" spc="-10" dirty="0" smtClean="0">
                <a:solidFill>
                  <a:srgbClr val="2E2B1F"/>
                </a:solidFill>
                <a:latin typeface="Calibri"/>
                <a:cs typeface="Calibri"/>
              </a:rPr>
              <a:t>re</a:t>
            </a:r>
            <a:r>
              <a:rPr lang="en-IN" sz="2000" spc="-10" dirty="0" smtClean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2000" spc="-10" dirty="0" smtClean="0">
                <a:solidFill>
                  <a:srgbClr val="2E2B1F"/>
                </a:solidFill>
                <a:latin typeface="Calibri"/>
                <a:cs typeface="Calibri"/>
              </a:rPr>
              <a:t>compiled</a:t>
            </a:r>
            <a:r>
              <a:rPr sz="200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have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change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 look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feel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application.</a:t>
            </a:r>
            <a:endParaRPr sz="20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sz="2000" b="1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4)</a:t>
            </a:r>
            <a:r>
              <a:rPr sz="2000" b="1" spc="-2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Less</a:t>
            </a:r>
            <a:r>
              <a:rPr sz="2000" b="1" spc="-1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code</a:t>
            </a:r>
            <a:r>
              <a:rPr sz="2000" b="1" spc="-1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than</a:t>
            </a:r>
            <a:r>
              <a:rPr sz="2000" b="1" spc="-3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Servlet</a:t>
            </a:r>
            <a:endParaRPr sz="2000" dirty="0">
              <a:solidFill>
                <a:schemeClr val="accent3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marR="15240" indent="-228600" algn="just">
              <a:lnSpc>
                <a:spcPct val="80000"/>
              </a:lnSpc>
              <a:spcBef>
                <a:spcPts val="47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000" spc="-70" dirty="0">
                <a:solidFill>
                  <a:srgbClr val="2E2B1F"/>
                </a:solidFill>
                <a:latin typeface="Calibri"/>
                <a:cs typeface="Calibri"/>
              </a:rPr>
              <a:t>JSP,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use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lot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tags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such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action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tags</a:t>
            </a:r>
            <a:r>
              <a:rPr lang="en-US"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 (</a:t>
            </a:r>
            <a:r>
              <a:rPr lang="en-US" sz="2000" i="1" dirty="0" err="1" smtClean="0">
                <a:solidFill>
                  <a:schemeClr val="tx2">
                    <a:lumMod val="75000"/>
                  </a:schemeClr>
                </a:solidFill>
              </a:rPr>
              <a:t>jsp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:forward</a:t>
            </a:r>
            <a:r>
              <a:rPr lang="en-US"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)</a:t>
            </a:r>
            <a:r>
              <a:rPr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000" spc="3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000" spc="-10" dirty="0" smtClean="0">
                <a:solidFill>
                  <a:srgbClr val="2E2B1F"/>
                </a:solidFill>
                <a:latin typeface="Calibri"/>
                <a:cs typeface="Calibri"/>
              </a:rPr>
              <a:t>JSTL(</a:t>
            </a:r>
            <a:r>
              <a:rPr lang="en-US" sz="2000" dirty="0" smtClean="0">
                <a:hlinkClick r:id="rId2"/>
              </a:rPr>
              <a:t>c:out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2"/>
              </a:rPr>
              <a:t>c:import</a:t>
            </a:r>
            <a:r>
              <a:rPr lang="en-US" sz="2000" spc="-10" dirty="0" smtClean="0">
                <a:solidFill>
                  <a:srgbClr val="2E2B1F"/>
                </a:solidFill>
                <a:latin typeface="Calibri"/>
                <a:cs typeface="Calibri"/>
              </a:rPr>
              <a:t>)</a:t>
            </a:r>
            <a:r>
              <a:rPr sz="2000" spc="-10" dirty="0" smtClean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000" spc="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custom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tags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etc.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reduces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code.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Moreover,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use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 smtClean="0">
                <a:solidFill>
                  <a:srgbClr val="2E2B1F"/>
                </a:solidFill>
                <a:latin typeface="Calibri"/>
                <a:cs typeface="Calibri"/>
              </a:rPr>
              <a:t>E</a:t>
            </a:r>
            <a:r>
              <a:rPr lang="en-US" sz="2000" dirty="0" smtClean="0">
                <a:solidFill>
                  <a:srgbClr val="2E2B1F"/>
                </a:solidFill>
                <a:latin typeface="Calibri"/>
                <a:cs typeface="Calibri"/>
              </a:rPr>
              <a:t>xpression </a:t>
            </a:r>
            <a:r>
              <a:rPr sz="2000" dirty="0" smtClean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lang="en-US" sz="2000" dirty="0" smtClean="0">
                <a:solidFill>
                  <a:srgbClr val="2E2B1F"/>
                </a:solidFill>
                <a:latin typeface="Calibri"/>
                <a:cs typeface="Calibri"/>
              </a:rPr>
              <a:t>anguage</a:t>
            </a:r>
            <a:r>
              <a:rPr sz="2000" dirty="0" smtClean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000" spc="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implicit</a:t>
            </a:r>
            <a:r>
              <a:rPr sz="20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objects </a:t>
            </a:r>
            <a:r>
              <a:rPr sz="2000" spc="-43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etc.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160260" cy="1404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DB</a:t>
            </a:r>
            <a:r>
              <a:rPr spc="-5" dirty="0"/>
              <a:t>C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nn</a:t>
            </a:r>
            <a:r>
              <a:rPr spc="-105" dirty="0"/>
              <a:t>ec</a:t>
            </a:r>
            <a:r>
              <a:rPr spc="-100" dirty="0"/>
              <a:t>t</a:t>
            </a:r>
            <a:r>
              <a:rPr spc="-204" dirty="0"/>
              <a:t>i</a:t>
            </a:r>
            <a:r>
              <a:rPr spc="-105" dirty="0"/>
              <a:t>v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y</a:t>
            </a:r>
            <a:r>
              <a:rPr spc="-245" dirty="0"/>
              <a:t> </a:t>
            </a:r>
            <a:r>
              <a:rPr spc="-95" dirty="0"/>
              <a:t>w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h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95" dirty="0"/>
              <a:t>P</a:t>
            </a:r>
            <a:r>
              <a:rPr spc="-5" dirty="0"/>
              <a:t>-</a:t>
            </a:r>
          </a:p>
          <a:p>
            <a:pPr marL="12700" marR="5080">
              <a:lnSpc>
                <a:spcPct val="100000"/>
              </a:lnSpc>
              <a:spcBef>
                <a:spcPts val="60"/>
              </a:spcBef>
            </a:pPr>
            <a:r>
              <a:rPr sz="2200" spc="-95" dirty="0">
                <a:solidFill>
                  <a:srgbClr val="FF0000"/>
                </a:solidFill>
              </a:rPr>
              <a:t>Example</a:t>
            </a:r>
            <a:r>
              <a:rPr sz="2200" spc="-200" dirty="0">
                <a:solidFill>
                  <a:srgbClr val="FF0000"/>
                </a:solidFill>
              </a:rPr>
              <a:t> </a:t>
            </a:r>
            <a:r>
              <a:rPr sz="2200" spc="-55" dirty="0"/>
              <a:t>2</a:t>
            </a:r>
            <a:r>
              <a:rPr sz="2200" spc="-55" dirty="0">
                <a:solidFill>
                  <a:srgbClr val="FF0000"/>
                </a:solidFill>
              </a:rPr>
              <a:t>-</a:t>
            </a:r>
            <a:r>
              <a:rPr sz="2200" spc="-204" dirty="0">
                <a:solidFill>
                  <a:srgbClr val="FF0000"/>
                </a:solidFill>
              </a:rPr>
              <a:t> </a:t>
            </a:r>
            <a:r>
              <a:rPr sz="2200" spc="-70" dirty="0">
                <a:solidFill>
                  <a:srgbClr val="FF0000"/>
                </a:solidFill>
              </a:rPr>
              <a:t>JSP</a:t>
            </a:r>
            <a:r>
              <a:rPr sz="2200" spc="-210" dirty="0">
                <a:solidFill>
                  <a:srgbClr val="FF0000"/>
                </a:solidFill>
              </a:rPr>
              <a:t> </a:t>
            </a:r>
            <a:r>
              <a:rPr sz="2200" spc="-75" dirty="0">
                <a:solidFill>
                  <a:srgbClr val="FF0000"/>
                </a:solidFill>
              </a:rPr>
              <a:t>Code</a:t>
            </a:r>
            <a:r>
              <a:rPr sz="2200" spc="-195" dirty="0">
                <a:solidFill>
                  <a:srgbClr val="FF0000"/>
                </a:solidFill>
              </a:rPr>
              <a:t> </a:t>
            </a:r>
            <a:r>
              <a:rPr sz="2200" spc="-80" dirty="0">
                <a:solidFill>
                  <a:srgbClr val="FF0000"/>
                </a:solidFill>
              </a:rPr>
              <a:t>for</a:t>
            </a:r>
            <a:r>
              <a:rPr sz="2200" spc="-200" dirty="0">
                <a:solidFill>
                  <a:srgbClr val="FF0000"/>
                </a:solidFill>
              </a:rPr>
              <a:t> </a:t>
            </a:r>
            <a:r>
              <a:rPr sz="2200" spc="-85" dirty="0">
                <a:solidFill>
                  <a:srgbClr val="FF0000"/>
                </a:solidFill>
              </a:rPr>
              <a:t>insert</a:t>
            </a:r>
            <a:r>
              <a:rPr sz="2200" spc="-210" dirty="0">
                <a:solidFill>
                  <a:srgbClr val="FF0000"/>
                </a:solidFill>
              </a:rPr>
              <a:t> </a:t>
            </a:r>
            <a:r>
              <a:rPr sz="2200" spc="-75" dirty="0">
                <a:solidFill>
                  <a:srgbClr val="FF0000"/>
                </a:solidFill>
              </a:rPr>
              <a:t>data</a:t>
            </a:r>
            <a:r>
              <a:rPr sz="2200" spc="-185" dirty="0">
                <a:solidFill>
                  <a:srgbClr val="FF0000"/>
                </a:solidFill>
              </a:rPr>
              <a:t> </a:t>
            </a:r>
            <a:r>
              <a:rPr sz="2200" spc="-50" dirty="0">
                <a:solidFill>
                  <a:srgbClr val="FF0000"/>
                </a:solidFill>
              </a:rPr>
              <a:t>in</a:t>
            </a:r>
            <a:r>
              <a:rPr sz="2200" spc="-195" dirty="0">
                <a:solidFill>
                  <a:srgbClr val="FF0000"/>
                </a:solidFill>
              </a:rPr>
              <a:t> </a:t>
            </a:r>
            <a:r>
              <a:rPr sz="2200" spc="-70" dirty="0">
                <a:solidFill>
                  <a:srgbClr val="FF0000"/>
                </a:solidFill>
              </a:rPr>
              <a:t>emp</a:t>
            </a:r>
            <a:r>
              <a:rPr sz="2200" spc="-195" dirty="0">
                <a:solidFill>
                  <a:srgbClr val="FF0000"/>
                </a:solidFill>
              </a:rPr>
              <a:t> </a:t>
            </a:r>
            <a:r>
              <a:rPr sz="2200" spc="-85" dirty="0">
                <a:solidFill>
                  <a:srgbClr val="FF0000"/>
                </a:solidFill>
              </a:rPr>
              <a:t>table</a:t>
            </a:r>
            <a:r>
              <a:rPr sz="2200" spc="-195" dirty="0">
                <a:solidFill>
                  <a:srgbClr val="FF0000"/>
                </a:solidFill>
              </a:rPr>
              <a:t> </a:t>
            </a:r>
            <a:r>
              <a:rPr sz="2200" spc="-70" dirty="0">
                <a:solidFill>
                  <a:srgbClr val="FF0000"/>
                </a:solidFill>
              </a:rPr>
              <a:t>and</a:t>
            </a:r>
            <a:r>
              <a:rPr sz="2200" spc="-185" dirty="0">
                <a:solidFill>
                  <a:srgbClr val="FF0000"/>
                </a:solidFill>
              </a:rPr>
              <a:t> </a:t>
            </a:r>
            <a:r>
              <a:rPr sz="2200" spc="-95" dirty="0">
                <a:solidFill>
                  <a:srgbClr val="FF0000"/>
                </a:solidFill>
              </a:rPr>
              <a:t>display</a:t>
            </a:r>
            <a:r>
              <a:rPr sz="2200" spc="-195" dirty="0">
                <a:solidFill>
                  <a:srgbClr val="FF0000"/>
                </a:solidFill>
              </a:rPr>
              <a:t> </a:t>
            </a:r>
            <a:r>
              <a:rPr sz="2200" spc="-70" dirty="0">
                <a:solidFill>
                  <a:srgbClr val="FF0000"/>
                </a:solidFill>
              </a:rPr>
              <a:t>the </a:t>
            </a:r>
            <a:r>
              <a:rPr sz="2200" spc="-470" dirty="0">
                <a:solidFill>
                  <a:srgbClr val="FF0000"/>
                </a:solidFill>
              </a:rPr>
              <a:t> </a:t>
            </a:r>
            <a:r>
              <a:rPr sz="2200" spc="-90" dirty="0">
                <a:solidFill>
                  <a:srgbClr val="FF0000"/>
                </a:solidFill>
              </a:rPr>
              <a:t>inserted</a:t>
            </a:r>
            <a:r>
              <a:rPr sz="2200" spc="-195" dirty="0">
                <a:solidFill>
                  <a:srgbClr val="FF0000"/>
                </a:solidFill>
              </a:rPr>
              <a:t> </a:t>
            </a:r>
            <a:r>
              <a:rPr sz="2200" spc="-75" dirty="0">
                <a:solidFill>
                  <a:srgbClr val="FF0000"/>
                </a:solidFill>
              </a:rPr>
              <a:t>data</a:t>
            </a:r>
            <a:r>
              <a:rPr sz="2200" spc="-190" dirty="0">
                <a:solidFill>
                  <a:srgbClr val="FF0000"/>
                </a:solidFill>
              </a:rPr>
              <a:t> </a:t>
            </a:r>
            <a:r>
              <a:rPr sz="2200" spc="-90" dirty="0">
                <a:solidFill>
                  <a:srgbClr val="FF0000"/>
                </a:solidFill>
              </a:rPr>
              <a:t>from</a:t>
            </a:r>
            <a:r>
              <a:rPr sz="2200" spc="-215" dirty="0">
                <a:solidFill>
                  <a:srgbClr val="FF0000"/>
                </a:solidFill>
              </a:rPr>
              <a:t> </a:t>
            </a:r>
            <a:r>
              <a:rPr sz="2200" spc="-85" dirty="0">
                <a:solidFill>
                  <a:srgbClr val="FF0000"/>
                </a:solidFill>
              </a:rPr>
              <a:t>table</a:t>
            </a:r>
            <a:endParaRPr sz="2200" dirty="0"/>
          </a:p>
        </p:txBody>
      </p:sp>
      <p:sp>
        <p:nvSpPr>
          <p:cNvPr id="3" name="object 3"/>
          <p:cNvSpPr txBox="1"/>
          <p:nvPr/>
        </p:nvSpPr>
        <p:spPr>
          <a:xfrm>
            <a:off x="650240" y="2235835"/>
            <a:ext cx="7052309" cy="21230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ambria"/>
                <a:cs typeface="Cambria"/>
              </a:rPr>
              <a:t>It</a:t>
            </a:r>
            <a:r>
              <a:rPr sz="2200" b="1" spc="-15" dirty="0">
                <a:solidFill>
                  <a:srgbClr val="2E2B1F"/>
                </a:solidFill>
                <a:latin typeface="Cambria"/>
                <a:cs typeface="Cambria"/>
              </a:rPr>
              <a:t> requires</a:t>
            </a:r>
            <a:r>
              <a:rPr sz="2200" b="1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mbria"/>
                <a:cs typeface="Cambria"/>
              </a:rPr>
              <a:t>2</a:t>
            </a:r>
            <a:r>
              <a:rPr sz="2200" b="1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b="1" spc="-5" dirty="0" smtClean="0">
                <a:solidFill>
                  <a:srgbClr val="2E2B1F"/>
                </a:solidFill>
                <a:latin typeface="Cambria"/>
                <a:cs typeface="Cambria"/>
              </a:rPr>
              <a:t>files</a:t>
            </a:r>
            <a:r>
              <a:rPr lang="en-US" sz="2200" b="1" spc="-5" dirty="0" smtClean="0">
                <a:solidFill>
                  <a:srgbClr val="2E2B1F"/>
                </a:solidFill>
                <a:latin typeface="Cambria"/>
                <a:cs typeface="Cambria"/>
              </a:rPr>
              <a:t>:</a:t>
            </a:r>
            <a:endParaRPr sz="2200" b="1" dirty="0">
              <a:latin typeface="Cambria"/>
              <a:cs typeface="Cambria"/>
            </a:endParaRPr>
          </a:p>
          <a:p>
            <a:pPr algn="just">
              <a:lnSpc>
                <a:spcPct val="100000"/>
              </a:lnSpc>
              <a:spcBef>
                <a:spcPts val="20"/>
              </a:spcBef>
              <a:buClr>
                <a:srgbClr val="A9A47B"/>
              </a:buClr>
              <a:buFont typeface="Arial"/>
              <a:buChar char="•"/>
            </a:pPr>
            <a:endParaRPr sz="3100" dirty="0">
              <a:latin typeface="Cambria"/>
              <a:cs typeface="Cambria"/>
            </a:endParaRPr>
          </a:p>
          <a:p>
            <a:pPr marL="538480" lvl="1" indent="-229235" algn="just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5" dirty="0" smtClean="0">
                <a:solidFill>
                  <a:srgbClr val="2E2B1F"/>
                </a:solidFill>
                <a:latin typeface="Cambria"/>
                <a:cs typeface="Cambria"/>
              </a:rPr>
              <a:t>S1.html</a:t>
            </a:r>
            <a:r>
              <a:rPr sz="2000" spc="-20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(Html</a:t>
            </a:r>
            <a:r>
              <a:rPr sz="2000" spc="-4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file</a:t>
            </a: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to</a:t>
            </a: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take</a:t>
            </a: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values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from</a:t>
            </a:r>
            <a:r>
              <a:rPr sz="2000" spc="-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user</a:t>
            </a:r>
            <a:r>
              <a:rPr sz="2000" spc="-5" dirty="0" smtClean="0">
                <a:solidFill>
                  <a:srgbClr val="2E2B1F"/>
                </a:solidFill>
                <a:latin typeface="Cambria"/>
                <a:cs typeface="Cambria"/>
              </a:rPr>
              <a:t>)</a:t>
            </a:r>
            <a:endParaRPr lang="en-US" sz="2000" spc="-5" dirty="0" smtClean="0">
              <a:solidFill>
                <a:srgbClr val="2E2B1F"/>
              </a:solidFill>
              <a:latin typeface="Cambria"/>
              <a:cs typeface="Cambria"/>
            </a:endParaRPr>
          </a:p>
          <a:p>
            <a:pPr marL="538480" lvl="1" indent="-229235" algn="just">
              <a:lnSpc>
                <a:spcPct val="100000"/>
              </a:lnSpc>
              <a:buClr>
                <a:srgbClr val="9CBDBC"/>
              </a:buClr>
              <a:tabLst>
                <a:tab pos="538480" algn="l"/>
                <a:tab pos="539115" algn="l"/>
              </a:tabLst>
            </a:pPr>
            <a:endParaRPr sz="2000" dirty="0">
              <a:latin typeface="Cambria"/>
              <a:cs typeface="Cambria"/>
            </a:endParaRPr>
          </a:p>
          <a:p>
            <a:pPr marL="538480" marR="5080" lvl="1" indent="-228600" algn="just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lang="en-US" sz="2000" spc="-5" dirty="0" smtClean="0">
                <a:solidFill>
                  <a:srgbClr val="2E2B1F"/>
                </a:solidFill>
                <a:latin typeface="Cambria"/>
                <a:cs typeface="Cambria"/>
              </a:rPr>
              <a:t>S</a:t>
            </a:r>
            <a:r>
              <a:rPr sz="2000" spc="-5" dirty="0" smtClean="0">
                <a:solidFill>
                  <a:srgbClr val="2E2B1F"/>
                </a:solidFill>
                <a:latin typeface="Cambria"/>
                <a:cs typeface="Cambria"/>
              </a:rPr>
              <a:t>2.jsp</a:t>
            </a:r>
            <a:r>
              <a:rPr sz="2000" dirty="0" smtClean="0">
                <a:solidFill>
                  <a:srgbClr val="2E2B1F"/>
                </a:solidFill>
                <a:latin typeface="Cambria"/>
                <a:cs typeface="Cambria"/>
              </a:rPr>
              <a:t> (</a:t>
            </a:r>
            <a:r>
              <a:rPr lang="en-US" sz="2000" dirty="0" smtClean="0">
                <a:solidFill>
                  <a:srgbClr val="2E2B1F"/>
                </a:solidFill>
                <a:latin typeface="Cambria"/>
                <a:cs typeface="Cambria"/>
              </a:rPr>
              <a:t>JSP </a:t>
            </a:r>
            <a:r>
              <a:rPr sz="2000" dirty="0" smtClean="0">
                <a:solidFill>
                  <a:srgbClr val="2E2B1F"/>
                </a:solidFill>
                <a:latin typeface="Cambria"/>
                <a:cs typeface="Cambria"/>
              </a:rPr>
              <a:t>file</a:t>
            </a:r>
            <a:r>
              <a:rPr sz="2000" spc="-30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to</a:t>
            </a: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insert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data</a:t>
            </a:r>
            <a:r>
              <a:rPr sz="2000" spc="-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in</a:t>
            </a: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database</a:t>
            </a:r>
            <a:r>
              <a:rPr sz="2000" spc="-4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and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to</a:t>
            </a: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display</a:t>
            </a: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the </a:t>
            </a:r>
            <a:r>
              <a:rPr sz="2000" spc="-4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inserted</a:t>
            </a:r>
            <a:r>
              <a:rPr sz="2000" spc="-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data)</a:t>
            </a:r>
            <a:endParaRPr sz="20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DB</a:t>
            </a:r>
            <a:r>
              <a:rPr spc="-5" dirty="0"/>
              <a:t>C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nn</a:t>
            </a:r>
            <a:r>
              <a:rPr spc="-105" dirty="0"/>
              <a:t>ec</a:t>
            </a:r>
            <a:r>
              <a:rPr spc="-100" dirty="0"/>
              <a:t>t</a:t>
            </a:r>
            <a:r>
              <a:rPr spc="-204" dirty="0"/>
              <a:t>i</a:t>
            </a:r>
            <a:r>
              <a:rPr spc="-105" dirty="0"/>
              <a:t>v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y</a:t>
            </a:r>
            <a:r>
              <a:rPr spc="-245" dirty="0"/>
              <a:t> </a:t>
            </a:r>
            <a:r>
              <a:rPr spc="-95" dirty="0"/>
              <a:t>w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h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95" dirty="0"/>
              <a:t>P</a:t>
            </a:r>
            <a:r>
              <a:rPr spc="-5" dirty="0"/>
              <a:t>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841374"/>
            <a:ext cx="6838950" cy="45698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95" dirty="0">
                <a:solidFill>
                  <a:srgbClr val="FF0000"/>
                </a:solidFill>
                <a:latin typeface="Cambria"/>
                <a:cs typeface="Cambria"/>
              </a:rPr>
              <a:t>Example</a:t>
            </a:r>
            <a:r>
              <a:rPr sz="2200" spc="-20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55" dirty="0">
                <a:solidFill>
                  <a:srgbClr val="FF0000"/>
                </a:solidFill>
                <a:latin typeface="Cambria"/>
                <a:cs typeface="Cambria"/>
              </a:rPr>
              <a:t>2-</a:t>
            </a:r>
            <a:r>
              <a:rPr sz="2200" spc="-20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0" dirty="0">
                <a:solidFill>
                  <a:srgbClr val="FF0000"/>
                </a:solidFill>
                <a:latin typeface="Cambria"/>
                <a:cs typeface="Cambria"/>
              </a:rPr>
              <a:t>JSP</a:t>
            </a:r>
            <a:r>
              <a:rPr sz="2200" spc="-2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5" dirty="0">
                <a:solidFill>
                  <a:srgbClr val="FF0000"/>
                </a:solidFill>
                <a:latin typeface="Cambria"/>
                <a:cs typeface="Cambria"/>
              </a:rPr>
              <a:t>Code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80" dirty="0">
                <a:solidFill>
                  <a:srgbClr val="FF0000"/>
                </a:solidFill>
                <a:latin typeface="Cambria"/>
                <a:cs typeface="Cambria"/>
              </a:rPr>
              <a:t>for</a:t>
            </a:r>
            <a:r>
              <a:rPr sz="2200" spc="-20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85" dirty="0">
                <a:solidFill>
                  <a:srgbClr val="FF0000"/>
                </a:solidFill>
                <a:latin typeface="Cambria"/>
                <a:cs typeface="Cambria"/>
              </a:rPr>
              <a:t>insert</a:t>
            </a:r>
            <a:r>
              <a:rPr sz="2200" spc="-2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5" dirty="0">
                <a:solidFill>
                  <a:srgbClr val="FF0000"/>
                </a:solidFill>
                <a:latin typeface="Cambria"/>
                <a:cs typeface="Cambria"/>
              </a:rPr>
              <a:t>data</a:t>
            </a:r>
            <a:r>
              <a:rPr sz="2200" spc="-18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50" dirty="0">
                <a:solidFill>
                  <a:srgbClr val="FF0000"/>
                </a:solidFill>
                <a:latin typeface="Cambria"/>
                <a:cs typeface="Cambria"/>
              </a:rPr>
              <a:t>in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0" dirty="0">
                <a:solidFill>
                  <a:srgbClr val="FF0000"/>
                </a:solidFill>
                <a:latin typeface="Cambria"/>
                <a:cs typeface="Cambria"/>
              </a:rPr>
              <a:t>emp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85" dirty="0">
                <a:solidFill>
                  <a:srgbClr val="FF0000"/>
                </a:solidFill>
                <a:latin typeface="Cambria"/>
                <a:cs typeface="Cambria"/>
              </a:rPr>
              <a:t>table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0" dirty="0">
                <a:solidFill>
                  <a:srgbClr val="FF0000"/>
                </a:solidFill>
                <a:latin typeface="Cambria"/>
                <a:cs typeface="Cambria"/>
              </a:rPr>
              <a:t>and</a:t>
            </a:r>
            <a:r>
              <a:rPr sz="2200" spc="-18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95" dirty="0">
                <a:solidFill>
                  <a:srgbClr val="FF0000"/>
                </a:solidFill>
                <a:latin typeface="Cambria"/>
                <a:cs typeface="Cambria"/>
              </a:rPr>
              <a:t>display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0" dirty="0">
                <a:solidFill>
                  <a:srgbClr val="FF0000"/>
                </a:solidFill>
                <a:latin typeface="Cambria"/>
                <a:cs typeface="Cambria"/>
              </a:rPr>
              <a:t>the </a:t>
            </a:r>
            <a:r>
              <a:rPr sz="2200" spc="-47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90" dirty="0">
                <a:solidFill>
                  <a:srgbClr val="FF0000"/>
                </a:solidFill>
                <a:latin typeface="Cambria"/>
                <a:cs typeface="Cambria"/>
              </a:rPr>
              <a:t>inserted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5" dirty="0">
                <a:solidFill>
                  <a:srgbClr val="FF0000"/>
                </a:solidFill>
                <a:latin typeface="Cambria"/>
                <a:cs typeface="Cambria"/>
              </a:rPr>
              <a:t>data</a:t>
            </a:r>
            <a:r>
              <a:rPr sz="2200" spc="-19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90" dirty="0">
                <a:solidFill>
                  <a:srgbClr val="FF0000"/>
                </a:solidFill>
                <a:latin typeface="Cambria"/>
                <a:cs typeface="Cambria"/>
              </a:rPr>
              <a:t>from</a:t>
            </a:r>
            <a:r>
              <a:rPr sz="2200" spc="-2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85" dirty="0">
                <a:solidFill>
                  <a:srgbClr val="FF0000"/>
                </a:solidFill>
                <a:latin typeface="Cambria"/>
                <a:cs typeface="Cambria"/>
              </a:rPr>
              <a:t>table</a:t>
            </a:r>
            <a:endParaRPr sz="2200" dirty="0">
              <a:latin typeface="Cambria"/>
              <a:cs typeface="Cambria"/>
            </a:endParaRPr>
          </a:p>
          <a:p>
            <a:pPr marL="355600" indent="-228600">
              <a:lnSpc>
                <a:spcPct val="100000"/>
              </a:lnSpc>
              <a:spcBef>
                <a:spcPts val="775"/>
              </a:spcBef>
              <a:buClr>
                <a:srgbClr val="A9A47B"/>
              </a:buClr>
              <a:buFont typeface="Arial"/>
              <a:buChar char="•"/>
              <a:tabLst>
                <a:tab pos="355600" algn="l"/>
              </a:tabLst>
            </a:pPr>
            <a:r>
              <a:rPr sz="2800" b="1" spc="-10" dirty="0">
                <a:solidFill>
                  <a:srgbClr val="2E2B1F"/>
                </a:solidFill>
                <a:latin typeface="Calibri"/>
                <a:cs typeface="Calibri"/>
              </a:rPr>
              <a:t>S1.html</a:t>
            </a:r>
            <a:endParaRPr sz="2800" dirty="0">
              <a:latin typeface="Calibri"/>
              <a:cs typeface="Calibri"/>
            </a:endParaRPr>
          </a:p>
          <a:p>
            <a:pPr marL="424180">
              <a:lnSpc>
                <a:spcPct val="100000"/>
              </a:lnSpc>
              <a:spcBef>
                <a:spcPts val="54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&lt;html&gt;</a:t>
            </a:r>
            <a:endParaRPr sz="2000" dirty="0">
              <a:latin typeface="Calibri"/>
              <a:cs typeface="Calibri"/>
            </a:endParaRPr>
          </a:p>
          <a:p>
            <a:pPr marL="42418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&lt;body&gt;</a:t>
            </a:r>
            <a:endParaRPr sz="2000" dirty="0">
              <a:latin typeface="Calibri"/>
              <a:cs typeface="Calibri"/>
            </a:endParaRPr>
          </a:p>
          <a:p>
            <a:pPr marL="42418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&lt;form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method=</a:t>
            </a:r>
            <a:r>
              <a:rPr sz="2000" i="1" spc="-5" dirty="0">
                <a:solidFill>
                  <a:srgbClr val="2E2B1F"/>
                </a:solidFill>
                <a:latin typeface="Calibri"/>
                <a:cs typeface="Calibri"/>
              </a:rPr>
              <a:t>"post"</a:t>
            </a:r>
            <a:r>
              <a:rPr sz="2000" i="1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i="1" spc="-5">
                <a:solidFill>
                  <a:srgbClr val="2E2B1F"/>
                </a:solidFill>
                <a:latin typeface="Calibri"/>
                <a:cs typeface="Calibri"/>
              </a:rPr>
              <a:t>action</a:t>
            </a:r>
            <a:r>
              <a:rPr sz="2000" i="1" spc="-5" smtClean="0">
                <a:solidFill>
                  <a:srgbClr val="2E2B1F"/>
                </a:solidFill>
                <a:latin typeface="Calibri"/>
                <a:cs typeface="Calibri"/>
              </a:rPr>
              <a:t>=“</a:t>
            </a:r>
            <a:r>
              <a:rPr lang="en-US" sz="2000" i="1" spc="-5" dirty="0" smtClean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000" i="1" spc="-5" smtClean="0">
                <a:solidFill>
                  <a:srgbClr val="2E2B1F"/>
                </a:solidFill>
                <a:latin typeface="Calibri"/>
                <a:cs typeface="Calibri"/>
              </a:rPr>
              <a:t>2</a:t>
            </a:r>
            <a:r>
              <a:rPr sz="2000" i="1" spc="-5" dirty="0" smtClean="0">
                <a:solidFill>
                  <a:srgbClr val="2E2B1F"/>
                </a:solidFill>
                <a:latin typeface="Calibri"/>
                <a:cs typeface="Calibri"/>
              </a:rPr>
              <a:t>"&gt;</a:t>
            </a:r>
            <a:endParaRPr sz="2000" dirty="0">
              <a:latin typeface="Calibri"/>
              <a:cs typeface="Calibri"/>
            </a:endParaRPr>
          </a:p>
          <a:p>
            <a:pPr marL="42418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Enter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Employee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No&lt;input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type=</a:t>
            </a:r>
            <a:r>
              <a:rPr sz="2000" i="1" spc="-10" dirty="0">
                <a:solidFill>
                  <a:srgbClr val="2E2B1F"/>
                </a:solidFill>
                <a:latin typeface="Calibri"/>
                <a:cs typeface="Calibri"/>
              </a:rPr>
              <a:t>"text"</a:t>
            </a:r>
            <a:r>
              <a:rPr sz="2000" i="1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2E2B1F"/>
                </a:solidFill>
                <a:latin typeface="Calibri"/>
                <a:cs typeface="Calibri"/>
              </a:rPr>
              <a:t>name="t1"&gt;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&lt;br&gt;</a:t>
            </a:r>
            <a:endParaRPr sz="2000" dirty="0">
              <a:latin typeface="Calibri"/>
              <a:cs typeface="Calibri"/>
            </a:endParaRPr>
          </a:p>
          <a:p>
            <a:pPr marL="424180">
              <a:lnSpc>
                <a:spcPct val="100000"/>
              </a:lnSpc>
              <a:spcBef>
                <a:spcPts val="484"/>
              </a:spcBef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Enter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Empoyee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Name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&lt;input type=</a:t>
            </a:r>
            <a:r>
              <a:rPr sz="2000" i="1" spc="-5" dirty="0">
                <a:solidFill>
                  <a:srgbClr val="2E2B1F"/>
                </a:solidFill>
                <a:latin typeface="Calibri"/>
                <a:cs typeface="Calibri"/>
              </a:rPr>
              <a:t>"text"</a:t>
            </a:r>
            <a:r>
              <a:rPr sz="2000" i="1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2E2B1F"/>
                </a:solidFill>
                <a:latin typeface="Calibri"/>
                <a:cs typeface="Calibri"/>
              </a:rPr>
              <a:t>name="t2"&gt;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&lt;br&gt;</a:t>
            </a:r>
            <a:endParaRPr sz="2000" dirty="0">
              <a:latin typeface="Calibri"/>
              <a:cs typeface="Calibri"/>
            </a:endParaRPr>
          </a:p>
          <a:p>
            <a:pPr marL="42418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&lt;input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type=</a:t>
            </a:r>
            <a:r>
              <a:rPr sz="2000" i="1" dirty="0">
                <a:solidFill>
                  <a:srgbClr val="2E2B1F"/>
                </a:solidFill>
                <a:latin typeface="Calibri"/>
                <a:cs typeface="Calibri"/>
              </a:rPr>
              <a:t>"submit"</a:t>
            </a:r>
            <a:r>
              <a:rPr sz="2000" i="1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2E2B1F"/>
                </a:solidFill>
                <a:latin typeface="Calibri"/>
                <a:cs typeface="Calibri"/>
              </a:rPr>
              <a:t>value="submit"&gt;</a:t>
            </a:r>
            <a:endParaRPr sz="2000" dirty="0">
              <a:latin typeface="Calibri"/>
              <a:cs typeface="Calibri"/>
            </a:endParaRPr>
          </a:p>
          <a:p>
            <a:pPr marL="42418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&lt;/form&gt;</a:t>
            </a:r>
            <a:endParaRPr sz="2000" dirty="0">
              <a:latin typeface="Calibri"/>
              <a:cs typeface="Calibri"/>
            </a:endParaRPr>
          </a:p>
          <a:p>
            <a:pPr marL="42418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&lt;/body&gt;</a:t>
            </a:r>
            <a:endParaRPr sz="2000" dirty="0">
              <a:latin typeface="Calibri"/>
              <a:cs typeface="Calibri"/>
            </a:endParaRPr>
          </a:p>
          <a:p>
            <a:pPr marL="42418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&lt;/html&gt;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DB</a:t>
            </a:r>
            <a:r>
              <a:rPr spc="-5" dirty="0"/>
              <a:t>C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nn</a:t>
            </a:r>
            <a:r>
              <a:rPr spc="-105" dirty="0"/>
              <a:t>ec</a:t>
            </a:r>
            <a:r>
              <a:rPr spc="-100" dirty="0"/>
              <a:t>t</a:t>
            </a:r>
            <a:r>
              <a:rPr spc="-204" dirty="0"/>
              <a:t>i</a:t>
            </a:r>
            <a:r>
              <a:rPr spc="-105" dirty="0"/>
              <a:t>v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y</a:t>
            </a:r>
            <a:r>
              <a:rPr spc="-245" dirty="0"/>
              <a:t> </a:t>
            </a:r>
            <a:r>
              <a:rPr spc="-95" dirty="0"/>
              <a:t>w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h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95" dirty="0"/>
              <a:t>P</a:t>
            </a:r>
            <a:r>
              <a:rPr spc="-5" dirty="0"/>
              <a:t>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640" y="841374"/>
            <a:ext cx="7879715" cy="54521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0" marR="930910">
              <a:lnSpc>
                <a:spcPct val="100000"/>
              </a:lnSpc>
              <a:spcBef>
                <a:spcPts val="95"/>
              </a:spcBef>
            </a:pPr>
            <a:r>
              <a:rPr sz="2200" spc="-95" dirty="0">
                <a:solidFill>
                  <a:srgbClr val="FF0000"/>
                </a:solidFill>
                <a:latin typeface="Cambria"/>
                <a:cs typeface="Cambria"/>
              </a:rPr>
              <a:t>Example</a:t>
            </a:r>
            <a:r>
              <a:rPr sz="2200" spc="-20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55" dirty="0">
                <a:solidFill>
                  <a:srgbClr val="FF0000"/>
                </a:solidFill>
                <a:latin typeface="Cambria"/>
                <a:cs typeface="Cambria"/>
              </a:rPr>
              <a:t>2-</a:t>
            </a:r>
            <a:r>
              <a:rPr sz="2200" spc="-20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0" dirty="0">
                <a:solidFill>
                  <a:srgbClr val="FF0000"/>
                </a:solidFill>
                <a:latin typeface="Cambria"/>
                <a:cs typeface="Cambria"/>
              </a:rPr>
              <a:t>JSP</a:t>
            </a:r>
            <a:r>
              <a:rPr sz="2200" spc="-2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5" dirty="0">
                <a:solidFill>
                  <a:srgbClr val="FF0000"/>
                </a:solidFill>
                <a:latin typeface="Cambria"/>
                <a:cs typeface="Cambria"/>
              </a:rPr>
              <a:t>Code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80" dirty="0">
                <a:solidFill>
                  <a:srgbClr val="FF0000"/>
                </a:solidFill>
                <a:latin typeface="Cambria"/>
                <a:cs typeface="Cambria"/>
              </a:rPr>
              <a:t>for</a:t>
            </a:r>
            <a:r>
              <a:rPr sz="2200" spc="-20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85" dirty="0">
                <a:solidFill>
                  <a:srgbClr val="FF0000"/>
                </a:solidFill>
                <a:latin typeface="Cambria"/>
                <a:cs typeface="Cambria"/>
              </a:rPr>
              <a:t>insert</a:t>
            </a:r>
            <a:r>
              <a:rPr sz="2200" spc="-2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5" dirty="0">
                <a:solidFill>
                  <a:srgbClr val="FF0000"/>
                </a:solidFill>
                <a:latin typeface="Cambria"/>
                <a:cs typeface="Cambria"/>
              </a:rPr>
              <a:t>data</a:t>
            </a:r>
            <a:r>
              <a:rPr sz="2200" spc="-18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50" dirty="0">
                <a:solidFill>
                  <a:srgbClr val="FF0000"/>
                </a:solidFill>
                <a:latin typeface="Cambria"/>
                <a:cs typeface="Cambria"/>
              </a:rPr>
              <a:t>in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0" dirty="0">
                <a:solidFill>
                  <a:srgbClr val="FF0000"/>
                </a:solidFill>
                <a:latin typeface="Cambria"/>
                <a:cs typeface="Cambria"/>
              </a:rPr>
              <a:t>emp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85" dirty="0">
                <a:solidFill>
                  <a:srgbClr val="FF0000"/>
                </a:solidFill>
                <a:latin typeface="Cambria"/>
                <a:cs typeface="Cambria"/>
              </a:rPr>
              <a:t>table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0" dirty="0">
                <a:solidFill>
                  <a:srgbClr val="FF0000"/>
                </a:solidFill>
                <a:latin typeface="Cambria"/>
                <a:cs typeface="Cambria"/>
              </a:rPr>
              <a:t>and</a:t>
            </a:r>
            <a:r>
              <a:rPr sz="2200" spc="-18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95" dirty="0">
                <a:solidFill>
                  <a:srgbClr val="FF0000"/>
                </a:solidFill>
                <a:latin typeface="Cambria"/>
                <a:cs typeface="Cambria"/>
              </a:rPr>
              <a:t>display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0" dirty="0">
                <a:solidFill>
                  <a:srgbClr val="FF0000"/>
                </a:solidFill>
                <a:latin typeface="Cambria"/>
                <a:cs typeface="Cambria"/>
              </a:rPr>
              <a:t>the </a:t>
            </a:r>
            <a:r>
              <a:rPr sz="2200" spc="-47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90" dirty="0">
                <a:solidFill>
                  <a:srgbClr val="FF0000"/>
                </a:solidFill>
                <a:latin typeface="Cambria"/>
                <a:cs typeface="Cambria"/>
              </a:rPr>
              <a:t>inserted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5" dirty="0">
                <a:solidFill>
                  <a:srgbClr val="FF0000"/>
                </a:solidFill>
                <a:latin typeface="Cambria"/>
                <a:cs typeface="Cambria"/>
              </a:rPr>
              <a:t>data</a:t>
            </a:r>
            <a:r>
              <a:rPr sz="2200" spc="-19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90" dirty="0">
                <a:solidFill>
                  <a:srgbClr val="FF0000"/>
                </a:solidFill>
                <a:latin typeface="Cambria"/>
                <a:cs typeface="Cambria"/>
              </a:rPr>
              <a:t>from</a:t>
            </a:r>
            <a:r>
              <a:rPr sz="2200" spc="-2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85" dirty="0">
                <a:solidFill>
                  <a:srgbClr val="FF0000"/>
                </a:solidFill>
                <a:latin typeface="Cambria"/>
                <a:cs typeface="Cambria"/>
              </a:rPr>
              <a:t>table</a:t>
            </a:r>
            <a:endParaRPr sz="22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400" b="1" spc="-5" dirty="0">
                <a:solidFill>
                  <a:srgbClr val="2E2B1F"/>
                </a:solidFill>
                <a:latin typeface="Cambria"/>
                <a:cs typeface="Cambria"/>
              </a:rPr>
              <a:t>S2.jsp</a:t>
            </a:r>
            <a:endParaRPr sz="24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800" spc="-5" dirty="0" smtClean="0">
                <a:solidFill>
                  <a:srgbClr val="2E2B1F"/>
                </a:solidFill>
                <a:latin typeface="Cambria"/>
                <a:cs typeface="Cambria"/>
              </a:rPr>
              <a:t>&lt;%@</a:t>
            </a:r>
            <a:r>
              <a:rPr sz="1800" spc="-15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page import</a:t>
            </a:r>
            <a:r>
              <a:rPr sz="18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=</a:t>
            </a:r>
            <a:r>
              <a:rPr sz="1800" i="1" spc="-5" dirty="0">
                <a:solidFill>
                  <a:srgbClr val="2E2B1F"/>
                </a:solidFill>
                <a:latin typeface="Cambria"/>
                <a:cs typeface="Cambria"/>
              </a:rPr>
              <a:t>"java.sql.*"</a:t>
            </a:r>
            <a:r>
              <a:rPr sz="1800" i="1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i="1" dirty="0">
                <a:solidFill>
                  <a:srgbClr val="2E2B1F"/>
                </a:solidFill>
                <a:latin typeface="Cambria"/>
                <a:cs typeface="Cambria"/>
              </a:rPr>
              <a:t>%&gt;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&lt;%@</a:t>
            </a:r>
            <a:r>
              <a:rPr sz="18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page import</a:t>
            </a:r>
            <a:r>
              <a:rPr sz="18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=</a:t>
            </a:r>
            <a:r>
              <a:rPr sz="1800" i="1" spc="-5" dirty="0">
                <a:solidFill>
                  <a:srgbClr val="2E2B1F"/>
                </a:solidFill>
                <a:latin typeface="Cambria"/>
                <a:cs typeface="Cambria"/>
              </a:rPr>
              <a:t>"javax.sql.*"</a:t>
            </a:r>
            <a:r>
              <a:rPr sz="1800" i="1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i="1" dirty="0">
                <a:solidFill>
                  <a:srgbClr val="2E2B1F"/>
                </a:solidFill>
                <a:latin typeface="Cambria"/>
                <a:cs typeface="Cambria"/>
              </a:rPr>
              <a:t>%&gt;</a:t>
            </a:r>
            <a:endParaRPr sz="1800" dirty="0">
              <a:latin typeface="Cambria"/>
              <a:cs typeface="Cambria"/>
            </a:endParaRPr>
          </a:p>
          <a:p>
            <a:pPr>
              <a:spcBef>
                <a:spcPts val="35"/>
              </a:spcBef>
            </a:pPr>
            <a:r>
              <a:rPr lang="en-US" spc="-5" dirty="0" smtClean="0">
                <a:solidFill>
                  <a:srgbClr val="2E2B1F"/>
                </a:solidFill>
                <a:latin typeface="Cambria"/>
                <a:cs typeface="Cambria"/>
              </a:rPr>
              <a:t>&lt;HTML&gt;&lt;BODY&gt;</a:t>
            </a:r>
            <a:endParaRPr spc="-5" dirty="0">
              <a:solidFill>
                <a:srgbClr val="2E2B1F"/>
              </a:solidFill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&lt;%</a:t>
            </a:r>
            <a:endParaRPr sz="1800" dirty="0">
              <a:latin typeface="Cambria"/>
              <a:cs typeface="Cambria"/>
            </a:endParaRPr>
          </a:p>
          <a:p>
            <a:pPr marL="12700" marR="3876040">
              <a:lnSpc>
                <a:spcPct val="120000"/>
              </a:lnSpc>
              <a:spcBef>
                <a:spcPts val="5"/>
              </a:spcBef>
            </a:pPr>
            <a:r>
              <a:rPr sz="1800" spc="-10" dirty="0">
                <a:solidFill>
                  <a:srgbClr val="6F2F9F"/>
                </a:solidFill>
                <a:latin typeface="Cambria"/>
                <a:cs typeface="Cambria"/>
              </a:rPr>
              <a:t>Class.forName("com.mysql.jdbc.Driver"); </a:t>
            </a:r>
            <a:r>
              <a:rPr sz="1800" spc="-385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6F2F9F"/>
                </a:solidFill>
                <a:latin typeface="Cambria"/>
                <a:cs typeface="Cambria"/>
              </a:rPr>
              <a:t>java.sql.Connection</a:t>
            </a:r>
            <a:r>
              <a:rPr sz="1800" spc="-5" dirty="0">
                <a:solidFill>
                  <a:srgbClr val="6F2F9F"/>
                </a:solidFill>
                <a:latin typeface="Cambria"/>
                <a:cs typeface="Cambria"/>
              </a:rPr>
              <a:t> con</a:t>
            </a:r>
            <a:r>
              <a:rPr sz="1800" spc="-35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6F2F9F"/>
                </a:solidFill>
                <a:latin typeface="Cambria"/>
                <a:cs typeface="Cambria"/>
              </a:rPr>
              <a:t>=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800" spc="-15" dirty="0">
                <a:solidFill>
                  <a:srgbClr val="6F2F9F"/>
                </a:solidFill>
                <a:latin typeface="Cambria"/>
                <a:cs typeface="Cambria"/>
              </a:rPr>
              <a:t>DriverManager.getConnection("jdbc:mysql://localhost:3307/db1","root","root");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solidFill>
                  <a:srgbClr val="6F2F9F"/>
                </a:solidFill>
                <a:latin typeface="Cambria"/>
                <a:cs typeface="Cambria"/>
              </a:rPr>
              <a:t>Statement</a:t>
            </a:r>
            <a:r>
              <a:rPr sz="1800" spc="-30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6F2F9F"/>
                </a:solidFill>
                <a:latin typeface="Cambria"/>
                <a:cs typeface="Cambria"/>
              </a:rPr>
              <a:t>st= con.createStatement();</a:t>
            </a:r>
            <a:endParaRPr sz="18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 dirty="0">
              <a:latin typeface="Cambria"/>
              <a:cs typeface="Cambria"/>
            </a:endParaRPr>
          </a:p>
          <a:p>
            <a:pPr marL="12700" marR="2290445">
              <a:lnSpc>
                <a:spcPct val="120000"/>
              </a:lnSpc>
            </a:pPr>
            <a:r>
              <a:rPr sz="1800" spc="-5" dirty="0">
                <a:latin typeface="Cambria"/>
                <a:cs typeface="Cambria"/>
              </a:rPr>
              <a:t>int</a:t>
            </a:r>
            <a:r>
              <a:rPr sz="1800" spc="5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id=</a:t>
            </a:r>
            <a:r>
              <a:rPr sz="1800" b="1" spc="4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lang="en-US" sz="1800" b="1" spc="40" dirty="0" smtClean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800" b="1" spc="-15" dirty="0" err="1" smtClean="0">
                <a:solidFill>
                  <a:srgbClr val="006FC0"/>
                </a:solidFill>
                <a:latin typeface="Cambria"/>
                <a:cs typeface="Cambria"/>
              </a:rPr>
              <a:t>Integer.parseInt</a:t>
            </a:r>
            <a:r>
              <a:rPr sz="1800" b="1" spc="-15" dirty="0" smtClean="0">
                <a:solidFill>
                  <a:srgbClr val="006FC0"/>
                </a:solidFill>
                <a:latin typeface="Cambria"/>
                <a:cs typeface="Cambria"/>
              </a:rPr>
              <a:t>(</a:t>
            </a:r>
            <a:r>
              <a:rPr sz="1800" b="1" spc="-15" dirty="0" err="1" smtClean="0">
                <a:solidFill>
                  <a:srgbClr val="006FC0"/>
                </a:solidFill>
                <a:latin typeface="Cambria"/>
                <a:cs typeface="Cambria"/>
              </a:rPr>
              <a:t>request.getParameter</a:t>
            </a:r>
            <a:r>
              <a:rPr sz="1800" b="1" spc="-15" dirty="0">
                <a:solidFill>
                  <a:srgbClr val="006FC0"/>
                </a:solidFill>
                <a:latin typeface="Cambria"/>
                <a:cs typeface="Cambria"/>
              </a:rPr>
              <a:t>("t1")); </a:t>
            </a:r>
            <a:r>
              <a:rPr sz="1800" b="1" spc="-38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String </a:t>
            </a:r>
            <a:r>
              <a:rPr sz="1800" spc="-10" dirty="0">
                <a:latin typeface="Cambria"/>
                <a:cs typeface="Cambria"/>
              </a:rPr>
              <a:t>name</a:t>
            </a:r>
            <a:r>
              <a:rPr sz="1800" spc="-10" dirty="0" smtClean="0">
                <a:latin typeface="Cambria"/>
                <a:cs typeface="Cambria"/>
              </a:rPr>
              <a:t>=</a:t>
            </a:r>
            <a:r>
              <a:rPr lang="en-US" sz="1800" spc="-10" dirty="0" smtClean="0">
                <a:latin typeface="Cambria"/>
                <a:cs typeface="Cambria"/>
              </a:rPr>
              <a:t> </a:t>
            </a:r>
            <a:r>
              <a:rPr sz="1800" b="1" spc="-10" dirty="0" err="1" smtClean="0">
                <a:solidFill>
                  <a:srgbClr val="006FC0"/>
                </a:solidFill>
                <a:latin typeface="Cambria"/>
                <a:cs typeface="Cambria"/>
              </a:rPr>
              <a:t>request.getParameter</a:t>
            </a:r>
            <a:r>
              <a:rPr sz="1800" b="1" spc="-10" dirty="0">
                <a:solidFill>
                  <a:srgbClr val="006FC0"/>
                </a:solidFill>
                <a:latin typeface="Cambria"/>
                <a:cs typeface="Cambria"/>
              </a:rPr>
              <a:t>("t2</a:t>
            </a:r>
            <a:r>
              <a:rPr sz="1800" b="1" spc="-10" dirty="0" smtClean="0">
                <a:solidFill>
                  <a:srgbClr val="006FC0"/>
                </a:solidFill>
                <a:latin typeface="Cambria"/>
                <a:cs typeface="Cambria"/>
              </a:rPr>
              <a:t>");</a:t>
            </a:r>
            <a:endParaRPr lang="en-US" sz="1800" b="1" spc="-10" dirty="0" smtClean="0">
              <a:solidFill>
                <a:srgbClr val="006FC0"/>
              </a:solidFill>
              <a:latin typeface="Cambria"/>
              <a:cs typeface="Cambria"/>
            </a:endParaRPr>
          </a:p>
          <a:p>
            <a:pPr marL="12700" marR="2290445">
              <a:lnSpc>
                <a:spcPct val="120000"/>
              </a:lnSpc>
            </a:pP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000" i="1" spc="-10" dirty="0">
                <a:latin typeface="Cambria"/>
                <a:cs typeface="Cambria"/>
              </a:rPr>
              <a:t>st.executeUpdate</a:t>
            </a:r>
            <a:r>
              <a:rPr sz="2000" b="1" spc="-10" dirty="0">
                <a:latin typeface="Cambria"/>
                <a:cs typeface="Cambria"/>
              </a:rPr>
              <a:t>("</a:t>
            </a:r>
            <a:r>
              <a:rPr sz="2000" b="1" spc="-10" dirty="0">
                <a:solidFill>
                  <a:srgbClr val="006FC0"/>
                </a:solidFill>
                <a:latin typeface="Cambria"/>
                <a:cs typeface="Cambria"/>
              </a:rPr>
              <a:t>insert</a:t>
            </a:r>
            <a:r>
              <a:rPr sz="2000" b="1" spc="-1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Cambria"/>
                <a:cs typeface="Cambria"/>
              </a:rPr>
              <a:t>into</a:t>
            </a:r>
            <a:r>
              <a:rPr sz="2000" b="1" spc="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b="1" i="1" dirty="0">
                <a:solidFill>
                  <a:srgbClr val="006FC0"/>
                </a:solidFill>
                <a:latin typeface="Cambria"/>
                <a:cs typeface="Cambria"/>
              </a:rPr>
              <a:t>emp</a:t>
            </a:r>
            <a:r>
              <a:rPr sz="2000" b="1" spc="1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b="1" spc="-15" dirty="0">
                <a:solidFill>
                  <a:srgbClr val="006FC0"/>
                </a:solidFill>
                <a:latin typeface="Cambria"/>
                <a:cs typeface="Cambria"/>
              </a:rPr>
              <a:t>values(</a:t>
            </a:r>
            <a:r>
              <a:rPr sz="2000" b="1" spc="-15" dirty="0">
                <a:latin typeface="Cambria"/>
                <a:cs typeface="Cambria"/>
              </a:rPr>
              <a:t>"+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Cambria"/>
                <a:cs typeface="Cambria"/>
              </a:rPr>
              <a:t>id</a:t>
            </a:r>
            <a:r>
              <a:rPr sz="2000" b="1" spc="-15" dirty="0" smtClean="0">
                <a:latin typeface="Cambria"/>
                <a:cs typeface="Cambria"/>
              </a:rPr>
              <a:t>+"</a:t>
            </a:r>
            <a:r>
              <a:rPr sz="2000" b="1" spc="-15" dirty="0" smtClean="0">
                <a:solidFill>
                  <a:srgbClr val="006FC0"/>
                </a:solidFill>
                <a:latin typeface="Cambria"/>
                <a:cs typeface="Cambria"/>
              </a:rPr>
              <a:t>,'</a:t>
            </a:r>
            <a:r>
              <a:rPr lang="en-US" sz="2000" b="1" spc="-15" dirty="0" smtClean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b="1" spc="-15" dirty="0" smtClean="0">
                <a:latin typeface="Cambria"/>
                <a:cs typeface="Cambria"/>
              </a:rPr>
              <a:t>"+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Cambria"/>
                <a:cs typeface="Cambria"/>
              </a:rPr>
              <a:t>name</a:t>
            </a:r>
            <a:r>
              <a:rPr sz="2000" b="1" spc="-15" dirty="0" smtClean="0">
                <a:latin typeface="Cambria"/>
                <a:cs typeface="Cambria"/>
              </a:rPr>
              <a:t>+"</a:t>
            </a:r>
            <a:r>
              <a:rPr lang="en-US" sz="2000" b="1" spc="-15" dirty="0" smtClean="0">
                <a:latin typeface="Cambria"/>
                <a:cs typeface="Cambria"/>
              </a:rPr>
              <a:t> </a:t>
            </a:r>
            <a:r>
              <a:rPr sz="2000" b="1" spc="-15" dirty="0" smtClean="0">
                <a:solidFill>
                  <a:srgbClr val="006FC0"/>
                </a:solidFill>
                <a:latin typeface="Cambria"/>
                <a:cs typeface="Cambria"/>
              </a:rPr>
              <a:t>')</a:t>
            </a:r>
            <a:r>
              <a:rPr sz="2000" b="1" spc="-15" dirty="0" smtClean="0">
                <a:latin typeface="Cambria"/>
                <a:cs typeface="Cambria"/>
              </a:rPr>
              <a:t>");</a:t>
            </a:r>
            <a:endParaRPr sz="20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DB</a:t>
            </a:r>
            <a:r>
              <a:rPr spc="-5" dirty="0"/>
              <a:t>C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nn</a:t>
            </a:r>
            <a:r>
              <a:rPr spc="-105" dirty="0"/>
              <a:t>ec</a:t>
            </a:r>
            <a:r>
              <a:rPr spc="-100" dirty="0"/>
              <a:t>t</a:t>
            </a:r>
            <a:r>
              <a:rPr spc="-204" dirty="0"/>
              <a:t>i</a:t>
            </a:r>
            <a:r>
              <a:rPr spc="-105" dirty="0"/>
              <a:t>v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y</a:t>
            </a:r>
            <a:r>
              <a:rPr spc="-245" dirty="0"/>
              <a:t> </a:t>
            </a:r>
            <a:r>
              <a:rPr spc="-95" dirty="0"/>
              <a:t>w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h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95" dirty="0"/>
              <a:t>P</a:t>
            </a:r>
            <a:r>
              <a:rPr spc="-5" dirty="0"/>
              <a:t>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46541"/>
            <a:ext cx="7388860" cy="5049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0" marR="854710">
              <a:lnSpc>
                <a:spcPct val="100000"/>
              </a:lnSpc>
              <a:spcBef>
                <a:spcPts val="2200"/>
              </a:spcBef>
            </a:pPr>
            <a:r>
              <a:rPr sz="2000" spc="-5" dirty="0" err="1" smtClean="0">
                <a:solidFill>
                  <a:srgbClr val="2E2B1F"/>
                </a:solidFill>
                <a:latin typeface="Calibri"/>
                <a:cs typeface="Calibri"/>
              </a:rPr>
              <a:t>ResultSet</a:t>
            </a:r>
            <a:r>
              <a:rPr sz="2000" spc="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rs=st.</a:t>
            </a:r>
            <a:r>
              <a:rPr sz="2000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executeQuery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("select</a:t>
            </a:r>
            <a:r>
              <a:rPr sz="2000" spc="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*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emp"); </a:t>
            </a:r>
            <a:endParaRPr lang="en-US" sz="200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127000" marR="854710">
              <a:lnSpc>
                <a:spcPct val="100000"/>
              </a:lnSpc>
              <a:spcBef>
                <a:spcPts val="2200"/>
              </a:spcBef>
            </a:pPr>
            <a:r>
              <a:rPr sz="2000" spc="-5" dirty="0" err="1" smtClean="0">
                <a:solidFill>
                  <a:srgbClr val="2E2B1F"/>
                </a:solidFill>
                <a:latin typeface="Calibri"/>
                <a:cs typeface="Calibri"/>
              </a:rPr>
              <a:t>out.print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("&lt;h2 align=center&gt;Employee Database&lt;/h2&gt;"); </a:t>
            </a:r>
            <a:r>
              <a:rPr sz="2000" spc="-4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out.print("&lt;table border=1 align=center&gt;");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out.print("&lt;</a:t>
            </a:r>
            <a:r>
              <a:rPr sz="2000" spc="-5" dirty="0" err="1">
                <a:solidFill>
                  <a:srgbClr val="2E2B1F"/>
                </a:solidFill>
                <a:latin typeface="Calibri"/>
                <a:cs typeface="Calibri"/>
              </a:rPr>
              <a:t>tr</a:t>
            </a:r>
            <a:r>
              <a:rPr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&gt;&lt;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th&gt; </a:t>
            </a:r>
            <a:r>
              <a:rPr sz="2000" dirty="0" err="1" smtClean="0">
                <a:solidFill>
                  <a:srgbClr val="2E2B1F"/>
                </a:solidFill>
                <a:latin typeface="Calibri"/>
                <a:cs typeface="Calibri"/>
              </a:rPr>
              <a:t>E</a:t>
            </a:r>
            <a:r>
              <a:rPr lang="en-US" sz="2000" dirty="0" err="1" smtClean="0">
                <a:solidFill>
                  <a:srgbClr val="2E2B1F"/>
                </a:solidFill>
                <a:latin typeface="Calibri"/>
                <a:cs typeface="Calibri"/>
              </a:rPr>
              <a:t>mpNo</a:t>
            </a:r>
            <a:r>
              <a:rPr sz="2000" dirty="0" smtClean="0">
                <a:solidFill>
                  <a:srgbClr val="2E2B1F"/>
                </a:solidFill>
                <a:latin typeface="Calibri"/>
                <a:cs typeface="Calibri"/>
              </a:rPr>
              <a:t>&lt;/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th&gt;&lt;</a:t>
            </a:r>
            <a:r>
              <a:rPr sz="2000" dirty="0" err="1" smtClean="0">
                <a:solidFill>
                  <a:srgbClr val="2E2B1F"/>
                </a:solidFill>
                <a:latin typeface="Calibri"/>
                <a:cs typeface="Calibri"/>
              </a:rPr>
              <a:t>th</a:t>
            </a:r>
            <a:r>
              <a:rPr sz="2000" dirty="0" smtClean="0">
                <a:solidFill>
                  <a:srgbClr val="2E2B1F"/>
                </a:solidFill>
                <a:latin typeface="Calibri"/>
                <a:cs typeface="Calibri"/>
              </a:rPr>
              <a:t>&gt;</a:t>
            </a:r>
            <a:r>
              <a:rPr sz="2000" dirty="0" err="1" smtClean="0">
                <a:solidFill>
                  <a:srgbClr val="2E2B1F"/>
                </a:solidFill>
                <a:latin typeface="Calibri"/>
                <a:cs typeface="Calibri"/>
              </a:rPr>
              <a:t>E</a:t>
            </a:r>
            <a:r>
              <a:rPr lang="en-US" sz="2000" dirty="0" err="1" smtClean="0">
                <a:solidFill>
                  <a:srgbClr val="2E2B1F"/>
                </a:solidFill>
                <a:latin typeface="Calibri"/>
                <a:cs typeface="Calibri"/>
              </a:rPr>
              <a:t>N</a:t>
            </a:r>
            <a:r>
              <a:rPr sz="2000" dirty="0" err="1" smtClean="0">
                <a:solidFill>
                  <a:srgbClr val="2E2B1F"/>
                </a:solidFill>
                <a:latin typeface="Calibri"/>
                <a:cs typeface="Calibri"/>
              </a:rPr>
              <a:t>ame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&lt;/th&gt;&lt;/tr&gt;"); 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2E2B1F"/>
                </a:solidFill>
                <a:latin typeface="Calibri"/>
                <a:cs typeface="Calibri"/>
              </a:rPr>
              <a:t>while(rs.next())</a:t>
            </a:r>
            <a:endParaRPr sz="19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  <a:spcBef>
                <a:spcPts val="10"/>
              </a:spcBef>
            </a:pPr>
            <a:r>
              <a:rPr sz="1900" spc="-5" dirty="0">
                <a:solidFill>
                  <a:srgbClr val="2E2B1F"/>
                </a:solidFill>
                <a:latin typeface="Calibri"/>
                <a:cs typeface="Calibri"/>
              </a:rPr>
              <a:t>{</a:t>
            </a:r>
            <a:endParaRPr sz="1900" dirty="0">
              <a:latin typeface="Calibri"/>
              <a:cs typeface="Calibri"/>
            </a:endParaRPr>
          </a:p>
          <a:p>
            <a:pPr marL="127000" marR="3756660">
              <a:lnSpc>
                <a:spcPct val="100000"/>
              </a:lnSpc>
            </a:pP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out.print("&lt;tr</a:t>
            </a:r>
            <a:r>
              <a:rPr sz="19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align=center&gt;"); </a:t>
            </a:r>
            <a:r>
              <a:rPr sz="1900" spc="-4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out.print("&lt;td&gt;"); </a:t>
            </a:r>
            <a:r>
              <a:rPr sz="19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out.print(rs.getInt(1)); </a:t>
            </a:r>
            <a:r>
              <a:rPr sz="19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out.print("&lt;/td&gt;");</a:t>
            </a:r>
            <a:endParaRPr sz="1900" dirty="0">
              <a:latin typeface="Calibri"/>
              <a:cs typeface="Calibri"/>
            </a:endParaRPr>
          </a:p>
          <a:p>
            <a:pPr marL="127000" marR="4240530">
              <a:lnSpc>
                <a:spcPct val="100000"/>
              </a:lnSpc>
            </a:pP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out.print("&lt;td&gt;"); </a:t>
            </a:r>
            <a:r>
              <a:rPr sz="19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out.print(rs.getString(2)); </a:t>
            </a:r>
            <a:r>
              <a:rPr sz="1900" spc="-4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out.print("&lt;/td&gt;");</a:t>
            </a:r>
            <a:endParaRPr sz="19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out.print("&lt;/tr&gt;");</a:t>
            </a:r>
            <a:endParaRPr sz="19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1900" spc="-5" dirty="0">
                <a:solidFill>
                  <a:srgbClr val="2E2B1F"/>
                </a:solidFill>
                <a:latin typeface="Calibri"/>
                <a:cs typeface="Calibri"/>
              </a:rPr>
              <a:t>}</a:t>
            </a:r>
            <a:endParaRPr sz="1900" dirty="0">
              <a:latin typeface="Calibri"/>
              <a:cs typeface="Calibri"/>
            </a:endParaRPr>
          </a:p>
          <a:p>
            <a:pPr marL="127000"/>
            <a:r>
              <a:rPr sz="1900" spc="-5" dirty="0" smtClean="0">
                <a:solidFill>
                  <a:srgbClr val="2E2B1F"/>
                </a:solidFill>
                <a:latin typeface="Calibri"/>
                <a:cs typeface="Calibri"/>
              </a:rPr>
              <a:t>%&gt;</a:t>
            </a:r>
            <a:r>
              <a:rPr lang="en-US" sz="1900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000" spc="-5" dirty="0" smtClean="0">
                <a:solidFill>
                  <a:srgbClr val="2E2B1F"/>
                </a:solidFill>
                <a:latin typeface="Cambria"/>
                <a:cs typeface="Cambria"/>
              </a:rPr>
              <a:t>&lt;/HTML&gt;&lt;/BODY&gt;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28600"/>
            <a:ext cx="441960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30" dirty="0" smtClean="0"/>
              <a:t>A</a:t>
            </a:r>
            <a:r>
              <a:rPr spc="-105" dirty="0" smtClean="0"/>
              <a:t>c</a:t>
            </a:r>
            <a:r>
              <a:rPr spc="-100" dirty="0" smtClean="0"/>
              <a:t>t</a:t>
            </a:r>
            <a:r>
              <a:rPr spc="-110" dirty="0" smtClean="0"/>
              <a:t>io</a:t>
            </a:r>
            <a:r>
              <a:rPr spc="-100" dirty="0" smtClean="0"/>
              <a:t>n</a:t>
            </a:r>
            <a:r>
              <a:rPr lang="en-US" spc="-5" dirty="0" smtClean="0"/>
              <a:t> tags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69240" y="1143000"/>
            <a:ext cx="8036560" cy="4841069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With the JSP’s scripting elements we can provide JAVA code inside JSP pages.</a:t>
            </a: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b="1" spc="-5" dirty="0" smtClean="0">
                <a:solidFill>
                  <a:srgbClr val="7030A0"/>
                </a:solidFill>
                <a:latin typeface="Calibri"/>
                <a:cs typeface="Calibri"/>
              </a:rPr>
              <a:t>But, the main intension of JSP technology is to reduce the JAVA code.</a:t>
            </a: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Thus, </a:t>
            </a:r>
            <a:r>
              <a:rPr sz="2200" b="1" spc="-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JSP</a:t>
            </a:r>
            <a:r>
              <a:rPr sz="2200" b="1" spc="1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200" b="1" spc="-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</a:t>
            </a:r>
            <a:r>
              <a:rPr sz="2200" b="1" spc="-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ction</a:t>
            </a:r>
            <a:r>
              <a:rPr lang="en-US" sz="2200" b="1" spc="-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tags are </a:t>
            </a:r>
            <a:r>
              <a:rPr sz="2200" b="1" spc="-1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use</a:t>
            </a:r>
            <a:r>
              <a:rPr lang="en-US" sz="2200" b="1" spc="-1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</a:t>
            </a:r>
            <a:r>
              <a:rPr sz="2200" b="1" spc="2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200" b="1" spc="-2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as alternative to some JAVA code in JSP </a:t>
            </a:r>
            <a:r>
              <a:rPr lang="en-US" sz="2200" spc="-20" dirty="0" smtClean="0">
                <a:solidFill>
                  <a:srgbClr val="2E2B1F"/>
                </a:solidFill>
                <a:latin typeface="Calibri"/>
                <a:cs typeface="Calibri"/>
              </a:rPr>
              <a:t>(scripting element in JSP)</a:t>
            </a: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20" dirty="0" smtClean="0">
                <a:solidFill>
                  <a:srgbClr val="2E2B1F"/>
                </a:solidFill>
                <a:latin typeface="Calibri"/>
                <a:cs typeface="Calibri"/>
              </a:rPr>
              <a:t>The JSP technology provides some </a:t>
            </a:r>
            <a:r>
              <a:rPr lang="en-US" sz="2200" b="1" spc="-20" dirty="0" smtClean="0">
                <a:solidFill>
                  <a:srgbClr val="2E2B1F"/>
                </a:solidFill>
                <a:latin typeface="Calibri"/>
                <a:cs typeface="Calibri"/>
              </a:rPr>
              <a:t>standard actions </a:t>
            </a:r>
            <a:r>
              <a:rPr lang="en-US" sz="2200" spc="-20" dirty="0" smtClean="0">
                <a:solidFill>
                  <a:srgbClr val="2E2B1F"/>
                </a:solidFill>
                <a:latin typeface="Calibri"/>
                <a:cs typeface="Calibri"/>
              </a:rPr>
              <a:t>in the form of some </a:t>
            </a:r>
            <a:r>
              <a:rPr lang="en-US" sz="2200" b="1" spc="-20" dirty="0" smtClean="0">
                <a:solidFill>
                  <a:srgbClr val="2E2B1F"/>
                </a:solidFill>
                <a:cs typeface="Calibri"/>
              </a:rPr>
              <a:t>pre-defined Action Tags</a:t>
            </a:r>
            <a:endParaRPr sz="2200" b="1" dirty="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60" dirty="0" smtClean="0">
                <a:solidFill>
                  <a:srgbClr val="2E2B1F"/>
                </a:solidFill>
                <a:latin typeface="Calibri"/>
                <a:cs typeface="Calibri"/>
              </a:rPr>
              <a:t>With JSP standard actions, we </a:t>
            </a:r>
            <a:r>
              <a:rPr sz="2200" spc="-15" dirty="0" smtClean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dynamically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include </a:t>
            </a:r>
            <a:r>
              <a:rPr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file,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reuse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JavaBeans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components,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forward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client request </a:t>
            </a:r>
            <a:r>
              <a:rPr sz="2200" spc="-20" dirty="0" smtClean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2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another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page,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generate</a:t>
            </a:r>
            <a:r>
              <a:rPr sz="22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Java </a:t>
            </a:r>
            <a:r>
              <a:rPr sz="22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 err="1">
                <a:solidFill>
                  <a:srgbClr val="2E2B1F"/>
                </a:solidFill>
                <a:latin typeface="Calibri"/>
                <a:cs typeface="Calibri"/>
              </a:rPr>
              <a:t>plugin</a:t>
            </a: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3000" b="1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20" dirty="0" smtClean="0">
                <a:solidFill>
                  <a:srgbClr val="006FC0"/>
                </a:solidFill>
                <a:latin typeface="Calibri"/>
                <a:cs typeface="Calibri"/>
              </a:rPr>
              <a:t>Syntax</a:t>
            </a:r>
            <a:r>
              <a:rPr lang="en-US" sz="2200" b="1" spc="-20" dirty="0" smtClean="0">
                <a:solidFill>
                  <a:srgbClr val="006FC0"/>
                </a:solidFill>
                <a:latin typeface="Calibri"/>
                <a:cs typeface="Calibri"/>
              </a:rPr>
              <a:t> :</a:t>
            </a:r>
            <a:endParaRPr sz="2200" b="1" dirty="0">
              <a:latin typeface="Calibri"/>
              <a:cs typeface="Calibri"/>
            </a:endParaRPr>
          </a:p>
          <a:p>
            <a:pPr marL="203200">
              <a:lnSpc>
                <a:spcPct val="100000"/>
              </a:lnSpc>
              <a:spcBef>
                <a:spcPts val="530"/>
              </a:spcBef>
              <a:tabLst>
                <a:tab pos="2395855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&lt;</a:t>
            </a:r>
            <a:r>
              <a:rPr sz="2200" b="1" spc="-10" dirty="0" err="1" smtClean="0">
                <a:solidFill>
                  <a:srgbClr val="2E2B1F"/>
                </a:solidFill>
                <a:latin typeface="Calibri"/>
                <a:cs typeface="Calibri"/>
              </a:rPr>
              <a:t>jsp:action_name</a:t>
            </a:r>
            <a:r>
              <a:rPr sz="22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2200" b="1" spc="-15" dirty="0" smtClean="0">
                <a:solidFill>
                  <a:srgbClr val="2E2B1F"/>
                </a:solidFill>
                <a:latin typeface="Calibri"/>
                <a:cs typeface="Calibri"/>
              </a:rPr>
              <a:t>attribute</a:t>
            </a:r>
            <a:r>
              <a:rPr sz="2200" b="1" spc="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=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"value"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 /&gt;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269557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30" dirty="0"/>
              <a:t>A</a:t>
            </a:r>
            <a:r>
              <a:rPr spc="-105" dirty="0"/>
              <a:t>c</a:t>
            </a:r>
            <a:r>
              <a:rPr spc="-100" dirty="0"/>
              <a:t>t</a:t>
            </a:r>
            <a:r>
              <a:rPr spc="-110" dirty="0"/>
              <a:t>io</a:t>
            </a:r>
            <a:r>
              <a:rPr spc="-100" dirty="0"/>
              <a:t>n</a:t>
            </a:r>
            <a:r>
              <a:rPr spc="-5" dirty="0"/>
              <a:t>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04800" y="1295400"/>
          <a:ext cx="7924800" cy="49447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132320"/>
              </a:tblGrid>
              <a:tr h="38263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S.No.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Syntax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&amp;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Purpose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</a:tr>
              <a:tr h="3826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  <a:tabLst>
                          <a:tab pos="1270635" algn="l"/>
                        </a:tabLst>
                      </a:pPr>
                      <a:r>
                        <a:rPr lang="en-US" sz="1800" b="1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</a:t>
                      </a:r>
                      <a:r>
                        <a:rPr sz="1800" b="1" spc="-5" dirty="0" err="1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jsp:include</a:t>
                      </a:r>
                      <a:r>
                        <a:rPr lang="en-US" sz="1800" b="1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&gt;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b="1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Includes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file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at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the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page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is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requested.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</a:tr>
              <a:tr h="3826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  <a:tabLst>
                          <a:tab pos="1270635" algn="l"/>
                        </a:tabLst>
                      </a:pPr>
                      <a:r>
                        <a:rPr lang="en-US" sz="1800" b="1" spc="-5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&lt;</a:t>
                      </a:r>
                      <a:r>
                        <a:rPr lang="en-US" sz="1800" b="1" spc="-5" dirty="0" err="1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jsp:param</a:t>
                      </a:r>
                      <a:r>
                        <a:rPr lang="en-US" sz="1800" b="1" spc="-5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&gt;       -</a:t>
                      </a:r>
                      <a:r>
                        <a:rPr lang="en-US" sz="1800" b="0" spc="-5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 To</a:t>
                      </a:r>
                      <a:r>
                        <a:rPr lang="en-US" sz="1800" b="0" spc="-5" baseline="0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 d</a:t>
                      </a:r>
                      <a:r>
                        <a:rPr lang="en-US" sz="1800" b="0" spc="-5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efine a parameter for other relevant JSP action</a:t>
                      </a:r>
                      <a:r>
                        <a:rPr lang="en-US" sz="1800" b="0" spc="-5" baseline="0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 tags</a:t>
                      </a:r>
                      <a:endParaRPr sz="1800" b="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</a:tr>
              <a:tr h="3826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n-US" sz="1800" b="1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</a:t>
                      </a:r>
                      <a:r>
                        <a:rPr sz="1800" b="1" spc="-5" dirty="0" err="1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jsp:useBean</a:t>
                      </a:r>
                      <a:r>
                        <a:rPr lang="en-US" sz="1800" b="1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&gt;</a:t>
                      </a:r>
                      <a:r>
                        <a:rPr sz="1800" b="1" spc="-4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1" spc="-4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      </a:t>
                      </a:r>
                      <a:r>
                        <a:rPr sz="1800" b="1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Finds</a:t>
                      </a:r>
                      <a:r>
                        <a:rPr sz="1800" spc="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instantiates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JavaBean.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</a:tr>
              <a:tr h="3826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en-US" sz="1800" b="1" spc="-1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</a:t>
                      </a:r>
                      <a:r>
                        <a:rPr sz="1800" b="1" spc="-10" dirty="0" err="1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jsp:setProperty</a:t>
                      </a:r>
                      <a:r>
                        <a:rPr lang="en-US" sz="1800" b="1" spc="-1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&gt; </a:t>
                      </a:r>
                      <a:r>
                        <a:rPr sz="1800" b="1" spc="-2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b="1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Sets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property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JavaBean.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</a:tr>
              <a:tr h="3826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n-US" sz="1800" b="1" spc="-1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</a:t>
                      </a:r>
                      <a:r>
                        <a:rPr sz="1800" b="1" spc="-10" dirty="0" err="1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jsp:getProperty</a:t>
                      </a:r>
                      <a:r>
                        <a:rPr sz="1800" b="1" spc="-3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1" spc="-3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&gt; </a:t>
                      </a:r>
                      <a:r>
                        <a:rPr sz="1800" b="1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b="1" spc="1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Inserts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property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JavaBean</a:t>
                      </a: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into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the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output.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</a:tr>
              <a:tr h="4579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n-US" sz="1800" b="1" spc="-1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</a:t>
                      </a:r>
                      <a:r>
                        <a:rPr sz="1800" b="1" spc="-10" dirty="0" err="1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jsp:forward</a:t>
                      </a:r>
                      <a:r>
                        <a:rPr lang="en-US" sz="1800" b="1" spc="-1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&gt;        </a:t>
                      </a:r>
                      <a:r>
                        <a:rPr sz="1800" b="1" spc="-1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b="1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Forwards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request</a:t>
                      </a:r>
                      <a:r>
                        <a:rPr sz="1800" spc="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to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new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page.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</a:tr>
              <a:tr h="6604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4861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800" b="1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</a:t>
                      </a:r>
                      <a:r>
                        <a:rPr sz="1800" b="1" spc="-5" dirty="0" err="1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jsp:plugin</a:t>
                      </a:r>
                      <a:r>
                        <a:rPr lang="en-US" sz="1800" b="1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&gt;   </a:t>
                      </a:r>
                      <a:r>
                        <a:rPr sz="1800" b="1" spc="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b="1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Generates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browser-specific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code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that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makes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OBJECT or </a:t>
                      </a:r>
                      <a:r>
                        <a:rPr sz="1800" spc="-39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EMBED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tag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the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Java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plugin.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</a:tr>
              <a:tr h="3826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n-US" sz="1800" b="1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</a:t>
                      </a:r>
                      <a:r>
                        <a:rPr sz="1800" b="1" spc="-5" dirty="0" err="1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jsp:element</a:t>
                      </a:r>
                      <a:r>
                        <a:rPr lang="en-US" sz="1800" b="1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&gt;      </a:t>
                      </a:r>
                      <a:r>
                        <a:rPr sz="1800" b="1" spc="-3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b="1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Defines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XML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dynamically.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</a:tr>
              <a:tr h="3826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US" sz="1800" b="1" spc="-1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</a:t>
                      </a:r>
                      <a:r>
                        <a:rPr sz="1800" b="1" spc="-10" dirty="0" err="1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jsp:attribute</a:t>
                      </a:r>
                      <a:r>
                        <a:rPr lang="en-US" sz="1800" b="1" spc="-1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&gt;     </a:t>
                      </a:r>
                      <a:r>
                        <a:rPr sz="1800" b="1" spc="-3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b="1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Defines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dynamically-defined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XML</a:t>
                      </a:r>
                      <a:r>
                        <a:rPr sz="1800" spc="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element's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attribute.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</a:tr>
              <a:tr h="3826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n-US" sz="1800" b="1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</a:t>
                      </a:r>
                      <a:r>
                        <a:rPr sz="1800" b="1" spc="-5" dirty="0" err="1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jsp:body</a:t>
                      </a:r>
                      <a:r>
                        <a:rPr lang="en-US" sz="1800" b="1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&gt;              </a:t>
                      </a:r>
                      <a:r>
                        <a:rPr sz="1800" b="1" spc="-2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b="1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Defines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dynamically-defined</a:t>
                      </a:r>
                      <a:r>
                        <a:rPr sz="1800" spc="3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XML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element's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3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body.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</a:tr>
              <a:tr h="3826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n-US" sz="1800" b="1" spc="-1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</a:t>
                      </a:r>
                      <a:r>
                        <a:rPr sz="1800" b="1" spc="-10" dirty="0" err="1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jsp:text</a:t>
                      </a:r>
                      <a:r>
                        <a:rPr lang="en-US" sz="1800" b="1" spc="-1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&gt;     </a:t>
                      </a:r>
                      <a:r>
                        <a:rPr sz="1800" b="1" spc="-1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Used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to write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template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text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JSP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pages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documents.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152400"/>
            <a:ext cx="700786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b="1" dirty="0" smtClean="0"/>
              <a:t>&lt;</a:t>
            </a:r>
            <a:r>
              <a:rPr lang="en-US" b="1" dirty="0" err="1" smtClean="0"/>
              <a:t>jsp:</a:t>
            </a:r>
            <a:r>
              <a:rPr lang="en-US" sz="4800" b="1" dirty="0" err="1" smtClean="0">
                <a:solidFill>
                  <a:schemeClr val="accent5">
                    <a:lumMod val="75000"/>
                  </a:schemeClr>
                </a:solidFill>
              </a:rPr>
              <a:t>useBean</a:t>
            </a:r>
            <a:r>
              <a:rPr lang="en-US" b="1" dirty="0" smtClean="0"/>
              <a:t>&gt; </a:t>
            </a:r>
            <a:r>
              <a:rPr lang="en-US" dirty="0" smtClean="0"/>
              <a:t>action tag 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990600"/>
            <a:ext cx="8077200" cy="5603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 smtClean="0"/>
              <a:t>The </a:t>
            </a:r>
            <a:r>
              <a:rPr lang="en-US" sz="2400" b="1" dirty="0" smtClean="0"/>
              <a:t>&lt;</a:t>
            </a:r>
            <a:r>
              <a:rPr lang="en-US" sz="2400" b="1" dirty="0" err="1" smtClean="0"/>
              <a:t>jsp:useBean</a:t>
            </a:r>
            <a:r>
              <a:rPr lang="en-US" sz="2400" b="1" dirty="0" smtClean="0"/>
              <a:t>&gt; </a:t>
            </a:r>
            <a:r>
              <a:rPr lang="en-US" sz="2400" dirty="0" smtClean="0"/>
              <a:t>action tag is used </a:t>
            </a:r>
            <a:r>
              <a:rPr lang="en-US" sz="2400" b="1" dirty="0" smtClean="0"/>
              <a:t>to locate </a:t>
            </a:r>
            <a:r>
              <a:rPr lang="en-US" sz="2400" dirty="0" smtClean="0"/>
              <a:t>or </a:t>
            </a:r>
            <a:r>
              <a:rPr lang="en-US" sz="2400" b="1" dirty="0" smtClean="0"/>
              <a:t>instantiate a JAVA bean class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(i.e. create object &amp; get reference to Java Bean class)</a:t>
            </a:r>
            <a:r>
              <a:rPr lang="en-US" sz="2400" dirty="0" smtClean="0"/>
              <a:t>.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 smtClean="0"/>
              <a:t>If bean object of any bean class is already created, it doesn't create the bean 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(depending on the scope)</a:t>
            </a:r>
            <a:r>
              <a:rPr lang="en-US" sz="2400" dirty="0" smtClean="0"/>
              <a:t>. 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 smtClean="0"/>
              <a:t>But, if object of bean class is not created, then it instantiates the bean class.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24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Syntax of  &lt;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</a:rPr>
              <a:t>jsp:useBean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&gt;  action tag :</a:t>
            </a:r>
          </a:p>
          <a:p>
            <a:pPr algn="just"/>
            <a:r>
              <a:rPr lang="en-US" sz="2400" b="1" dirty="0" smtClean="0"/>
              <a:t>&lt;</a:t>
            </a:r>
            <a:r>
              <a:rPr lang="en-US" sz="2400" b="1" dirty="0" err="1" smtClean="0"/>
              <a:t>jsp:useBean</a:t>
            </a:r>
            <a:r>
              <a:rPr lang="en-US" sz="2400" dirty="0" smtClean="0"/>
              <a:t> 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id=</a:t>
            </a:r>
            <a:r>
              <a:rPr lang="en-US" sz="2400" dirty="0" smtClean="0"/>
              <a:t> "</a:t>
            </a:r>
            <a:r>
              <a:rPr lang="en-US" sz="2400" dirty="0" err="1" smtClean="0"/>
              <a:t>instanceName</a:t>
            </a:r>
            <a:r>
              <a:rPr lang="en-US" sz="2400" dirty="0" smtClean="0"/>
              <a:t>" </a:t>
            </a:r>
          </a:p>
          <a:p>
            <a:pPr algn="just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scope= </a:t>
            </a:r>
            <a:r>
              <a:rPr lang="en-US" sz="2400" dirty="0" smtClean="0"/>
              <a:t>"page | request | session | application"   </a:t>
            </a:r>
          </a:p>
          <a:p>
            <a:pPr algn="just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class=</a:t>
            </a:r>
            <a:r>
              <a:rPr lang="en-US" sz="2400" dirty="0" smtClean="0"/>
              <a:t> "</a:t>
            </a:r>
            <a:r>
              <a:rPr lang="en-US" sz="2400" dirty="0" err="1" smtClean="0"/>
              <a:t>packageName.className</a:t>
            </a:r>
            <a:r>
              <a:rPr lang="en-US" sz="2400" dirty="0" smtClean="0"/>
              <a:t>" </a:t>
            </a:r>
          </a:p>
          <a:p>
            <a:pPr algn="just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type= </a:t>
            </a:r>
            <a:r>
              <a:rPr lang="en-US" sz="2400" dirty="0" smtClean="0"/>
              <a:t>"</a:t>
            </a:r>
            <a:r>
              <a:rPr lang="en-US" sz="2400" dirty="0" err="1" smtClean="0"/>
              <a:t>packageName.className</a:t>
            </a:r>
            <a:r>
              <a:rPr lang="en-US" sz="2400" dirty="0" smtClean="0"/>
              <a:t>"  </a:t>
            </a:r>
            <a:r>
              <a:rPr lang="en-US" sz="2400" b="1" dirty="0" smtClean="0"/>
              <a:t>&gt;</a:t>
            </a:r>
            <a:r>
              <a:rPr lang="en-US" sz="2400" dirty="0" smtClean="0"/>
              <a:t>  </a:t>
            </a:r>
          </a:p>
          <a:p>
            <a:pPr algn="just"/>
            <a:endParaRPr lang="en-US" sz="2400" dirty="0" smtClean="0"/>
          </a:p>
          <a:p>
            <a:pPr algn="just"/>
            <a:r>
              <a:rPr lang="en-US" sz="2400" b="1" dirty="0" smtClean="0"/>
              <a:t>&lt;/</a:t>
            </a:r>
            <a:r>
              <a:rPr lang="en-US" sz="2400" b="1" dirty="0" err="1" smtClean="0"/>
              <a:t>jsp:useBean</a:t>
            </a:r>
            <a:r>
              <a:rPr lang="en-US" sz="2400" b="1" dirty="0" smtClean="0"/>
              <a:t>&gt; 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132410"/>
            <a:ext cx="7769860" cy="615553"/>
          </a:xfrm>
        </p:spPr>
        <p:txBody>
          <a:bodyPr/>
          <a:lstStyle/>
          <a:p>
            <a:r>
              <a:rPr lang="en-US" sz="4000" dirty="0" smtClean="0"/>
              <a:t>Example of </a:t>
            </a:r>
            <a:r>
              <a:rPr lang="en-US" sz="4000" b="1" dirty="0" err="1" smtClean="0"/>
              <a:t>jsp:useBean</a:t>
            </a:r>
            <a:r>
              <a:rPr lang="en-US" sz="4000" dirty="0" smtClean="0"/>
              <a:t> action tag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650" y="990600"/>
            <a:ext cx="7715250" cy="511683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762001"/>
            <a:ext cx="3352800" cy="2388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757" y="2438400"/>
            <a:ext cx="4876243" cy="236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800600"/>
            <a:ext cx="550545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769620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8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&lt;</a:t>
            </a:r>
            <a:r>
              <a:rPr lang="en-US" sz="4800" b="1" spc="-10" dirty="0" err="1" smtClean="0">
                <a:solidFill>
                  <a:srgbClr val="2E2B1F"/>
                </a:solidFill>
                <a:latin typeface="Calibri"/>
                <a:cs typeface="Calibri"/>
              </a:rPr>
              <a:t>jsp:setProperty</a:t>
            </a:r>
            <a:r>
              <a:rPr lang="en-US" sz="48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&gt;</a:t>
            </a:r>
            <a:r>
              <a:rPr lang="en-US" b="1" dirty="0" smtClean="0"/>
              <a:t> </a:t>
            </a:r>
            <a:r>
              <a:rPr lang="en-US" dirty="0" smtClean="0"/>
              <a:t>action tag 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1254543"/>
            <a:ext cx="8077200" cy="51828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 After we create the bean object, we need to set data for it’s     </a:t>
            </a:r>
          </a:p>
          <a:p>
            <a:pPr algn="just"/>
            <a:r>
              <a:rPr lang="en-US" sz="2400" dirty="0" smtClean="0"/>
              <a:t>   properties/features/variables.</a:t>
            </a:r>
          </a:p>
          <a:p>
            <a:pPr algn="just"/>
            <a:r>
              <a:rPr lang="en-US" sz="2400" dirty="0" smtClean="0"/>
              <a:t> 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The &lt;</a:t>
            </a:r>
            <a:r>
              <a:rPr lang="en-US" sz="2400" b="1" dirty="0" err="1" smtClean="0"/>
              <a:t>jsp:</a:t>
            </a:r>
            <a:r>
              <a:rPr lang="en-US" sz="2400" b="1" spc="-10" dirty="0" err="1" smtClean="0">
                <a:solidFill>
                  <a:srgbClr val="2E2B1F"/>
                </a:solidFill>
                <a:cs typeface="Calibri"/>
              </a:rPr>
              <a:t>setProperty</a:t>
            </a:r>
            <a:r>
              <a:rPr lang="en-US" sz="2400" dirty="0" smtClean="0"/>
              <a:t>&gt; action tag is used to set value for a particular property of the bean class object.</a:t>
            </a:r>
          </a:p>
          <a:p>
            <a:pPr algn="just"/>
            <a:endParaRPr lang="en-US" sz="24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Syntax of &lt;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jsp:setProperty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&gt; action tag :</a:t>
            </a:r>
          </a:p>
          <a:p>
            <a:r>
              <a:rPr lang="en-US" sz="2400" dirty="0" smtClean="0"/>
              <a:t>&lt;</a:t>
            </a:r>
            <a:r>
              <a:rPr lang="en-US" sz="2400" dirty="0" err="1" smtClean="0"/>
              <a:t>jsp:setProperty</a:t>
            </a:r>
            <a:r>
              <a:rPr lang="en-US" sz="2400" dirty="0" smtClean="0"/>
              <a:t> </a:t>
            </a:r>
            <a:r>
              <a:rPr lang="en-US" sz="2400" dirty="0" smtClean="0">
                <a:solidFill>
                  <a:srgbClr val="FF0000"/>
                </a:solidFill>
              </a:rPr>
              <a:t>name=</a:t>
            </a:r>
            <a:r>
              <a:rPr lang="en-US" sz="2400" dirty="0" smtClean="0"/>
              <a:t>" " </a:t>
            </a:r>
            <a:r>
              <a:rPr lang="en-US" sz="2400" dirty="0" smtClean="0">
                <a:solidFill>
                  <a:srgbClr val="FF0000"/>
                </a:solidFill>
              </a:rPr>
              <a:t> property=</a:t>
            </a:r>
            <a:r>
              <a:rPr lang="en-US" sz="2400" dirty="0" smtClean="0"/>
              <a:t>" " </a:t>
            </a:r>
            <a:r>
              <a:rPr lang="en-US" sz="2400" dirty="0" smtClean="0">
                <a:solidFill>
                  <a:srgbClr val="FF0000"/>
                </a:solidFill>
              </a:rPr>
              <a:t>value=</a:t>
            </a:r>
            <a:r>
              <a:rPr lang="en-US" sz="2400" dirty="0" smtClean="0"/>
              <a:t>" "  /&gt;  </a:t>
            </a:r>
          </a:p>
          <a:p>
            <a:endParaRPr lang="en-US" sz="2400" dirty="0" smtClean="0"/>
          </a:p>
          <a:p>
            <a:r>
              <a:rPr lang="en-US" sz="2000" b="1" dirty="0" smtClean="0"/>
              <a:t>NOTE:</a:t>
            </a:r>
          </a:p>
          <a:p>
            <a:pPr>
              <a:buFontTx/>
              <a:buChar char="-"/>
            </a:pP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name: </a:t>
            </a:r>
            <a:r>
              <a:rPr lang="en-US" sz="2000" dirty="0" smtClean="0"/>
              <a:t>it is the </a:t>
            </a:r>
            <a:r>
              <a:rPr lang="en-US" sz="2000" b="1" i="1" dirty="0" smtClean="0"/>
              <a:t>id</a:t>
            </a:r>
            <a:r>
              <a:rPr lang="en-US" sz="2000" dirty="0" smtClean="0"/>
              <a:t> attribute’s value from the &lt;</a:t>
            </a:r>
            <a:r>
              <a:rPr lang="en-US" sz="2000" dirty="0" err="1" smtClean="0"/>
              <a:t>jsp:useBean</a:t>
            </a:r>
            <a:r>
              <a:rPr lang="en-US" sz="2000" dirty="0" smtClean="0"/>
              <a:t>&gt; tag</a:t>
            </a:r>
          </a:p>
          <a:p>
            <a:pPr>
              <a:buFontTx/>
              <a:buChar char="-"/>
            </a:pP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property: </a:t>
            </a:r>
            <a:r>
              <a:rPr lang="en-US" sz="2000" dirty="0" smtClean="0"/>
              <a:t>property name of bean class to which value is to be assigned by executing respective setter method   (</a:t>
            </a:r>
            <a:r>
              <a:rPr lang="en-US" sz="2000" dirty="0" err="1" smtClean="0"/>
              <a:t>Eg</a:t>
            </a:r>
            <a:r>
              <a:rPr lang="en-US" sz="2000" dirty="0" smtClean="0"/>
              <a:t>.  </a:t>
            </a: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</a:rPr>
              <a:t>setName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(“</a:t>
            </a: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</a:rPr>
              <a:t>Anand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”)  </a:t>
            </a:r>
            <a:r>
              <a:rPr lang="en-US" sz="2000" dirty="0" smtClean="0"/>
              <a:t>)</a:t>
            </a:r>
          </a:p>
          <a:p>
            <a:pPr>
              <a:buFontTx/>
              <a:buChar char="-"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value: </a:t>
            </a:r>
            <a:r>
              <a:rPr lang="en-US" sz="2000" dirty="0" smtClean="0"/>
              <a:t>value to be assigned to the specified property by executing respective setter method of bean class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769620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8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&lt;</a:t>
            </a:r>
            <a:r>
              <a:rPr lang="en-US" sz="4800" b="1" spc="-10" dirty="0" err="1" smtClean="0">
                <a:solidFill>
                  <a:srgbClr val="2E2B1F"/>
                </a:solidFill>
                <a:latin typeface="Calibri"/>
                <a:cs typeface="Calibri"/>
              </a:rPr>
              <a:t>jsp:getProperty</a:t>
            </a:r>
            <a:r>
              <a:rPr lang="en-US" sz="48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&gt;</a:t>
            </a:r>
            <a:r>
              <a:rPr lang="en-US" b="1" dirty="0" smtClean="0"/>
              <a:t> </a:t>
            </a:r>
            <a:r>
              <a:rPr lang="en-US" dirty="0" smtClean="0"/>
              <a:t>action tag 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1254543"/>
            <a:ext cx="8077200" cy="51212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b="1" spc="-10" dirty="0" smtClean="0">
                <a:solidFill>
                  <a:srgbClr val="2E2B1F"/>
                </a:solidFill>
                <a:cs typeface="Calibri"/>
              </a:rPr>
              <a:t> &lt;</a:t>
            </a:r>
            <a:r>
              <a:rPr lang="en-US" sz="2400" b="1" spc="-10" dirty="0" err="1" smtClean="0">
                <a:solidFill>
                  <a:srgbClr val="2E2B1F"/>
                </a:solidFill>
                <a:cs typeface="Calibri"/>
              </a:rPr>
              <a:t>jsp:getProperty</a:t>
            </a:r>
            <a:r>
              <a:rPr lang="en-US" sz="2400" b="1" spc="-10" dirty="0" smtClean="0">
                <a:solidFill>
                  <a:srgbClr val="2E2B1F"/>
                </a:solidFill>
                <a:cs typeface="Calibri"/>
              </a:rPr>
              <a:t>&gt;</a:t>
            </a:r>
            <a:r>
              <a:rPr lang="en-US" sz="2400" b="1" dirty="0" smtClean="0"/>
              <a:t> </a:t>
            </a:r>
            <a:r>
              <a:rPr lang="en-US" sz="2400" dirty="0" smtClean="0"/>
              <a:t>action tag is used to access the current value of a particular property of the bean class object.</a:t>
            </a:r>
          </a:p>
          <a:p>
            <a:pPr algn="just"/>
            <a:r>
              <a:rPr lang="en-US" sz="2400" dirty="0" smtClean="0"/>
              <a:t> 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Syntax of &lt;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jsp:getProperty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&gt; action tag :</a:t>
            </a:r>
          </a:p>
          <a:p>
            <a:r>
              <a:rPr lang="en-US" sz="2400" dirty="0" smtClean="0"/>
              <a:t>&lt;</a:t>
            </a:r>
            <a:r>
              <a:rPr lang="en-US" sz="2400" dirty="0" err="1" smtClean="0"/>
              <a:t>jsp:getProperty</a:t>
            </a:r>
            <a:r>
              <a:rPr lang="en-US" sz="2400" dirty="0" smtClean="0"/>
              <a:t> </a:t>
            </a:r>
            <a:r>
              <a:rPr lang="en-US" sz="2400" dirty="0" smtClean="0">
                <a:solidFill>
                  <a:srgbClr val="FF0000"/>
                </a:solidFill>
              </a:rPr>
              <a:t>name=</a:t>
            </a:r>
            <a:r>
              <a:rPr lang="en-US" sz="2400" dirty="0" smtClean="0"/>
              <a:t>" " </a:t>
            </a:r>
            <a:r>
              <a:rPr lang="en-US" sz="2400" dirty="0" smtClean="0">
                <a:solidFill>
                  <a:srgbClr val="FF0000"/>
                </a:solidFill>
              </a:rPr>
              <a:t> property=</a:t>
            </a:r>
            <a:r>
              <a:rPr lang="en-US" sz="2400" dirty="0" smtClean="0"/>
              <a:t>" " /&gt;  </a:t>
            </a:r>
          </a:p>
          <a:p>
            <a:endParaRPr lang="en-US" sz="2400" dirty="0" smtClean="0"/>
          </a:p>
          <a:p>
            <a:r>
              <a:rPr lang="en-US" sz="2000" b="1" dirty="0" smtClean="0"/>
              <a:t>NOTE:</a:t>
            </a:r>
          </a:p>
          <a:p>
            <a:pPr>
              <a:buFontTx/>
              <a:buChar char="-"/>
            </a:pP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name:  </a:t>
            </a:r>
            <a:r>
              <a:rPr lang="en-US" sz="2000" i="1" dirty="0" smtClean="0"/>
              <a:t>id</a:t>
            </a:r>
            <a:r>
              <a:rPr lang="en-US" sz="2000" dirty="0" smtClean="0"/>
              <a:t> attribute’s value from the &lt;</a:t>
            </a:r>
            <a:r>
              <a:rPr lang="en-US" sz="2000" dirty="0" err="1" smtClean="0"/>
              <a:t>jsp:useBean</a:t>
            </a:r>
            <a:r>
              <a:rPr lang="en-US" sz="2000" dirty="0" smtClean="0"/>
              <a:t>&gt; tag</a:t>
            </a:r>
          </a:p>
          <a:p>
            <a:pPr>
              <a:buFontTx/>
              <a:buChar char="-"/>
            </a:pP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property: </a:t>
            </a:r>
            <a:r>
              <a:rPr lang="en-US" sz="2000" dirty="0" smtClean="0"/>
              <a:t>property name whose value we want to get by executing respective getter method  (</a:t>
            </a:r>
            <a:r>
              <a:rPr lang="en-US" sz="2000" dirty="0" err="1" smtClean="0"/>
              <a:t>Eg</a:t>
            </a:r>
            <a:r>
              <a:rPr lang="en-US" sz="2000" dirty="0" smtClean="0"/>
              <a:t>. </a:t>
            </a: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</a:rPr>
              <a:t>getName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()  </a:t>
            </a:r>
            <a:r>
              <a:rPr lang="en-US" sz="2000" dirty="0" smtClean="0"/>
              <a:t>)</a:t>
            </a:r>
          </a:p>
          <a:p>
            <a:pPr>
              <a:buFontTx/>
              <a:buChar char="-"/>
            </a:pPr>
            <a:endParaRPr lang="en-US" sz="2000" dirty="0" smtClean="0"/>
          </a:p>
          <a:p>
            <a:pPr>
              <a:buFontTx/>
              <a:buChar char="-"/>
            </a:pPr>
            <a:endParaRPr lang="en-US" sz="2000" dirty="0" smtClean="0"/>
          </a:p>
          <a:p>
            <a:r>
              <a:rPr lang="en-US" sz="2400" b="1" spc="-10" dirty="0" smtClean="0">
                <a:solidFill>
                  <a:schemeClr val="accent5">
                    <a:lumMod val="75000"/>
                  </a:schemeClr>
                </a:solidFill>
                <a:cs typeface="Calibri"/>
              </a:rPr>
              <a:t>&lt;</a:t>
            </a:r>
            <a:r>
              <a:rPr lang="en-US" sz="2400" b="1" spc="-10" dirty="0" err="1" smtClean="0">
                <a:solidFill>
                  <a:schemeClr val="accent5">
                    <a:lumMod val="75000"/>
                  </a:schemeClr>
                </a:solidFill>
                <a:cs typeface="Calibri"/>
              </a:rPr>
              <a:t>jsp:setProperty</a:t>
            </a:r>
            <a:r>
              <a:rPr lang="en-US" sz="2400" b="1" spc="-10" dirty="0" smtClean="0">
                <a:solidFill>
                  <a:schemeClr val="accent5">
                    <a:lumMod val="75000"/>
                  </a:schemeClr>
                </a:solidFill>
                <a:cs typeface="Calibri"/>
              </a:rPr>
              <a:t>&gt; </a:t>
            </a:r>
            <a:r>
              <a:rPr lang="en-US" sz="2400" spc="-10" dirty="0" smtClean="0">
                <a:solidFill>
                  <a:srgbClr val="2E2B1F"/>
                </a:solidFill>
                <a:cs typeface="Calibri"/>
              </a:rPr>
              <a:t>and</a:t>
            </a:r>
            <a:r>
              <a:rPr lang="en-US" sz="2400" b="1" spc="-10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b="1" spc="-10" dirty="0" smtClean="0">
                <a:solidFill>
                  <a:schemeClr val="accent5">
                    <a:lumMod val="75000"/>
                  </a:schemeClr>
                </a:solidFill>
                <a:cs typeface="Calibri"/>
              </a:rPr>
              <a:t>&lt;</a:t>
            </a:r>
            <a:r>
              <a:rPr lang="en-US" sz="2400" b="1" spc="-10" dirty="0" err="1" smtClean="0">
                <a:solidFill>
                  <a:schemeClr val="accent5">
                    <a:lumMod val="75000"/>
                  </a:schemeClr>
                </a:solidFill>
                <a:cs typeface="Calibri"/>
              </a:rPr>
              <a:t>jsp:getProperty</a:t>
            </a:r>
            <a:r>
              <a:rPr lang="en-US" sz="2400" b="1" spc="-10" dirty="0" smtClean="0">
                <a:solidFill>
                  <a:schemeClr val="accent5">
                    <a:lumMod val="75000"/>
                  </a:schemeClr>
                </a:solidFill>
                <a:cs typeface="Calibri"/>
              </a:rPr>
              <a:t>&gt; </a:t>
            </a:r>
            <a:r>
              <a:rPr lang="en-US" sz="2400" b="1" spc="-10" dirty="0" smtClean="0">
                <a:solidFill>
                  <a:srgbClr val="2E2B1F"/>
                </a:solidFill>
                <a:cs typeface="Calibri"/>
              </a:rPr>
              <a:t>tags are always used as child tags to </a:t>
            </a:r>
            <a:r>
              <a:rPr lang="en-US" sz="2400" b="1" spc="-10" dirty="0" smtClean="0">
                <a:solidFill>
                  <a:schemeClr val="accent2">
                    <a:lumMod val="75000"/>
                  </a:schemeClr>
                </a:solidFill>
                <a:cs typeface="Calibri"/>
              </a:rPr>
              <a:t>&lt;</a:t>
            </a:r>
            <a:r>
              <a:rPr lang="en-US" sz="2400" b="1" spc="-10" dirty="0" err="1" smtClean="0">
                <a:solidFill>
                  <a:schemeClr val="accent2">
                    <a:lumMod val="75000"/>
                  </a:schemeClr>
                </a:solidFill>
                <a:cs typeface="Calibri"/>
              </a:rPr>
              <a:t>jsp:useBean</a:t>
            </a:r>
            <a:r>
              <a:rPr lang="en-US" sz="2400" b="1" spc="-10" dirty="0" smtClean="0">
                <a:solidFill>
                  <a:schemeClr val="accent2">
                    <a:lumMod val="75000"/>
                  </a:schemeClr>
                </a:solidFill>
                <a:cs typeface="Calibri"/>
              </a:rPr>
              <a:t>&gt; </a:t>
            </a:r>
            <a:r>
              <a:rPr lang="en-US" sz="2400" b="1" spc="-10" dirty="0" smtClean="0">
                <a:solidFill>
                  <a:srgbClr val="2E2B1F"/>
                </a:solidFill>
                <a:cs typeface="Calibri"/>
              </a:rPr>
              <a:t>tag</a:t>
            </a:r>
            <a:endParaRPr lang="en-US" sz="2400" dirty="0" smtClean="0"/>
          </a:p>
          <a:p>
            <a:endParaRPr lang="en-US" sz="2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70078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L</a:t>
            </a:r>
            <a:r>
              <a:rPr spc="-110" dirty="0"/>
              <a:t>i</a:t>
            </a:r>
            <a:r>
              <a:rPr spc="-165" dirty="0"/>
              <a:t>f</a:t>
            </a:r>
            <a:r>
              <a:rPr spc="-5" dirty="0"/>
              <a:t>e</a:t>
            </a:r>
            <a:r>
              <a:rPr spc="-210" dirty="0"/>
              <a:t> </a:t>
            </a:r>
            <a:r>
              <a:rPr spc="-105" dirty="0"/>
              <a:t>c</a:t>
            </a:r>
            <a:r>
              <a:rPr spc="-185" dirty="0"/>
              <a:t>y</a:t>
            </a:r>
            <a:r>
              <a:rPr spc="-105" dirty="0"/>
              <a:t>c</a:t>
            </a:r>
            <a:r>
              <a:rPr spc="-100" dirty="0"/>
              <a:t>l</a:t>
            </a:r>
            <a:r>
              <a:rPr spc="-5" dirty="0"/>
              <a:t>e</a:t>
            </a:r>
            <a:r>
              <a:rPr spc="-235" dirty="0"/>
              <a:t> </a:t>
            </a:r>
            <a:r>
              <a:rPr spc="-110" dirty="0"/>
              <a:t>o</a:t>
            </a:r>
            <a:r>
              <a:rPr spc="-5" dirty="0"/>
              <a:t>f</a:t>
            </a:r>
            <a:r>
              <a:rPr spc="-200" dirty="0"/>
              <a:t> </a:t>
            </a:r>
            <a:r>
              <a:rPr spc="-5" dirty="0"/>
              <a:t>a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80" dirty="0"/>
              <a:t>P</a:t>
            </a:r>
            <a:r>
              <a:rPr spc="-105" dirty="0"/>
              <a:t>a</a:t>
            </a:r>
            <a:r>
              <a:rPr spc="-110" dirty="0"/>
              <a:t>g</a:t>
            </a:r>
            <a:r>
              <a:rPr spc="-5" dirty="0"/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2819400"/>
            <a:ext cx="8358124" cy="2667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4800" y="1371600"/>
            <a:ext cx="80010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At </a:t>
            </a:r>
            <a:r>
              <a:rPr sz="2400" b="1" dirty="0" smtClean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400" b="1" spc="-10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end</a:t>
            </a:r>
            <a:r>
              <a:rPr sz="24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 JSP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becomes</a:t>
            </a:r>
            <a:r>
              <a:rPr sz="24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 err="1" smtClean="0">
                <a:solidFill>
                  <a:srgbClr val="FF0000"/>
                </a:solidFill>
                <a:latin typeface="Calibri"/>
                <a:cs typeface="Calibri"/>
              </a:rPr>
              <a:t>Servlet</a:t>
            </a:r>
            <a:r>
              <a:rPr lang="en-US" sz="2400" b="1" spc="-5" dirty="0" smtClean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endParaRPr sz="24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buFont typeface="Arial" pitchFamily="34" charset="0"/>
              <a:buChar char="•"/>
            </a:pPr>
            <a:r>
              <a:rPr lang="en-US" sz="2400" b="1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5" dirty="0" smtClean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400" b="1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pages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converted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into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Servlet</a:t>
            </a:r>
            <a:r>
              <a:rPr sz="2400" b="1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by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 smtClean="0">
                <a:solidFill>
                  <a:srgbClr val="2E2B1F"/>
                </a:solidFill>
                <a:latin typeface="Calibri"/>
                <a:cs typeface="Calibri"/>
              </a:rPr>
              <a:t>Container.</a:t>
            </a:r>
            <a:endParaRPr lang="en-US" sz="2400" dirty="0" smtClean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buFont typeface="Arial" pitchFamily="34" charset="0"/>
              <a:buChar char="•"/>
            </a:pP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Container</a:t>
            </a:r>
            <a:r>
              <a:rPr sz="24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translates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 JSP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page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into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servlet</a:t>
            </a:r>
            <a:r>
              <a:rPr sz="24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class</a:t>
            </a:r>
            <a:r>
              <a:rPr sz="2400" b="1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source(.java)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file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400" spc="-3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then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compiles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into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Java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 err="1">
                <a:solidFill>
                  <a:srgbClr val="2E2B1F"/>
                </a:solidFill>
                <a:latin typeface="Calibri"/>
                <a:cs typeface="Calibri"/>
              </a:rPr>
              <a:t>Servlet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class</a:t>
            </a: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 file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1975" y="495300"/>
            <a:ext cx="7439025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" y="747713"/>
            <a:ext cx="8749025" cy="519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700786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800" b="1" spc="-10" dirty="0" err="1" smtClean="0">
                <a:solidFill>
                  <a:srgbClr val="2E2B1F"/>
                </a:solidFill>
                <a:latin typeface="Calibri"/>
                <a:cs typeface="Calibri"/>
              </a:rPr>
              <a:t>jsp:forward</a:t>
            </a:r>
            <a:r>
              <a:rPr lang="en-US" b="1" dirty="0" smtClean="0"/>
              <a:t> </a:t>
            </a:r>
            <a:r>
              <a:rPr lang="en-US" dirty="0" smtClean="0"/>
              <a:t>action tag 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1254543"/>
            <a:ext cx="8077200" cy="50109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 The &lt;</a:t>
            </a:r>
            <a:r>
              <a:rPr lang="en-US" sz="2400" b="1" dirty="0" err="1" smtClean="0"/>
              <a:t>jsp:forward</a:t>
            </a:r>
            <a:r>
              <a:rPr lang="en-US" sz="2400" dirty="0" smtClean="0"/>
              <a:t>&gt; action tag is used to forward the request to another resource it may be </a:t>
            </a:r>
            <a:r>
              <a:rPr lang="en-US" sz="2400" dirty="0" err="1" smtClean="0"/>
              <a:t>jsp</a:t>
            </a:r>
            <a:r>
              <a:rPr lang="en-US" sz="2400" dirty="0" smtClean="0"/>
              <a:t>, </a:t>
            </a:r>
            <a:r>
              <a:rPr lang="en-US" sz="2400" dirty="0" err="1" smtClean="0"/>
              <a:t>servlet</a:t>
            </a:r>
            <a:r>
              <a:rPr lang="en-US" sz="2400" dirty="0" smtClean="0"/>
              <a:t>, html or any other resource. </a:t>
            </a:r>
          </a:p>
          <a:p>
            <a:pPr algn="just"/>
            <a:endParaRPr lang="en-US" sz="24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Syntax of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jsp:forward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action tag without parameter :</a:t>
            </a:r>
          </a:p>
          <a:p>
            <a:r>
              <a:rPr lang="en-US" sz="2000" dirty="0" smtClean="0"/>
              <a:t>&lt;</a:t>
            </a:r>
            <a:r>
              <a:rPr lang="en-US" sz="2000" dirty="0" err="1" smtClean="0"/>
              <a:t>jsp:forward</a:t>
            </a:r>
            <a:r>
              <a:rPr lang="en-US" sz="2000" dirty="0" smtClean="0"/>
              <a:t> page="</a:t>
            </a:r>
            <a:r>
              <a:rPr lang="en-US" sz="2000" dirty="0" err="1" smtClean="0"/>
              <a:t>relativeURL</a:t>
            </a:r>
            <a:r>
              <a:rPr lang="en-US" sz="2000" dirty="0" smtClean="0"/>
              <a:t> | &lt;%= expression %&gt;" /&gt;  </a:t>
            </a:r>
          </a:p>
          <a:p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 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Syntax of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</a:rPr>
              <a:t>jsp:forward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 action tag with parameter :</a:t>
            </a:r>
          </a:p>
          <a:p>
            <a:r>
              <a:rPr lang="en-US" sz="2000" dirty="0" smtClean="0"/>
              <a:t>&lt;</a:t>
            </a:r>
            <a:r>
              <a:rPr lang="en-US" sz="2000" dirty="0" err="1" smtClean="0"/>
              <a:t>jsp:forward</a:t>
            </a:r>
            <a:r>
              <a:rPr lang="en-US" sz="2000" dirty="0" smtClean="0"/>
              <a:t> page="</a:t>
            </a:r>
            <a:r>
              <a:rPr lang="en-US" sz="2000" dirty="0" err="1" smtClean="0"/>
              <a:t>relativeURL</a:t>
            </a:r>
            <a:r>
              <a:rPr lang="en-US" sz="2000" dirty="0" smtClean="0"/>
              <a:t> | &lt;%= expression %&gt; " &gt;  </a:t>
            </a:r>
          </a:p>
          <a:p>
            <a:endParaRPr lang="en-US" sz="2000" dirty="0" smtClean="0"/>
          </a:p>
          <a:p>
            <a:r>
              <a:rPr lang="en-US" sz="2000" b="1" dirty="0" smtClean="0">
                <a:solidFill>
                  <a:srgbClr val="FF0000"/>
                </a:solidFill>
              </a:rPr>
              <a:t>&lt;</a:t>
            </a:r>
            <a:r>
              <a:rPr lang="en-US" sz="2000" b="1" dirty="0" err="1" smtClean="0">
                <a:solidFill>
                  <a:srgbClr val="FF0000"/>
                </a:solidFill>
              </a:rPr>
              <a:t>jsp:param</a:t>
            </a:r>
            <a:r>
              <a:rPr lang="en-US" sz="2000" dirty="0" smtClean="0"/>
              <a:t> name="</a:t>
            </a:r>
            <a:r>
              <a:rPr lang="en-US" sz="2000" dirty="0" err="1" smtClean="0"/>
              <a:t>parametername</a:t>
            </a:r>
            <a:r>
              <a:rPr lang="en-US" sz="2000" dirty="0" smtClean="0"/>
              <a:t>" value="</a:t>
            </a:r>
            <a:r>
              <a:rPr lang="en-US" sz="2000" dirty="0" err="1" smtClean="0"/>
              <a:t>parametervalue</a:t>
            </a:r>
            <a:r>
              <a:rPr lang="en-US" sz="2000" dirty="0" smtClean="0"/>
              <a:t>" | &lt;%=expression%&gt;" </a:t>
            </a:r>
            <a:r>
              <a:rPr lang="en-US" sz="2000" b="1" dirty="0" smtClean="0">
                <a:solidFill>
                  <a:srgbClr val="FF0000"/>
                </a:solidFill>
              </a:rPr>
              <a:t>/&gt;</a:t>
            </a:r>
            <a:r>
              <a:rPr lang="en-US" sz="2000" dirty="0" smtClean="0"/>
              <a:t>  </a:t>
            </a:r>
          </a:p>
          <a:p>
            <a:endParaRPr lang="en-US" sz="2000" dirty="0" smtClean="0"/>
          </a:p>
          <a:p>
            <a:r>
              <a:rPr lang="en-US" sz="2000" dirty="0" smtClean="0"/>
              <a:t>&lt;/</a:t>
            </a:r>
            <a:r>
              <a:rPr lang="en-US" sz="2000" dirty="0" err="1" smtClean="0"/>
              <a:t>jsp:forward</a:t>
            </a:r>
            <a:r>
              <a:rPr lang="en-US" sz="2000" dirty="0" smtClean="0"/>
              <a:t>&gt;  </a:t>
            </a:r>
            <a:endParaRPr 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41300" marR="8255" indent="-228600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-35421"/>
            <a:ext cx="4419600" cy="3616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634103"/>
            <a:ext cx="6096000" cy="2995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06514"/>
            <a:ext cx="8229600" cy="707886"/>
          </a:xfrm>
        </p:spPr>
        <p:txBody>
          <a:bodyPr/>
          <a:lstStyle/>
          <a:p>
            <a:r>
              <a:rPr lang="en-US" sz="3400" dirty="0" smtClean="0"/>
              <a:t>Working mechanism of </a:t>
            </a:r>
            <a:r>
              <a:rPr lang="en-US" b="1" dirty="0" smtClean="0"/>
              <a:t>&lt;</a:t>
            </a:r>
            <a:r>
              <a:rPr lang="en-US" b="1" dirty="0" err="1" smtClean="0"/>
              <a:t>jsp:forward</a:t>
            </a:r>
            <a:r>
              <a:rPr lang="en-US" b="1" dirty="0" smtClean="0"/>
              <a:t>&gt;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73175"/>
            <a:ext cx="9070385" cy="459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7007860" cy="720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b="1" dirty="0" smtClean="0"/>
              <a:t>&lt;</a:t>
            </a:r>
            <a:r>
              <a:rPr lang="en-US" b="1" dirty="0" err="1" smtClean="0"/>
              <a:t>jsp:include</a:t>
            </a:r>
            <a:r>
              <a:rPr lang="en-US" b="1" dirty="0" smtClean="0"/>
              <a:t>&gt; </a:t>
            </a:r>
            <a:r>
              <a:rPr lang="en-US" dirty="0" smtClean="0"/>
              <a:t>action tag 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1219200"/>
            <a:ext cx="7772400" cy="5311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 smtClean="0"/>
              <a:t>The &lt;</a:t>
            </a:r>
            <a:r>
              <a:rPr lang="en-US" sz="2400" b="1" dirty="0" err="1" smtClean="0"/>
              <a:t>jsp:include</a:t>
            </a:r>
            <a:r>
              <a:rPr lang="en-US" sz="2400" b="1" dirty="0" smtClean="0"/>
              <a:t>&gt; </a:t>
            </a:r>
            <a:r>
              <a:rPr lang="en-US" sz="2400" dirty="0" smtClean="0"/>
              <a:t>action tag is used to include the content of another resource at the request time (resource may be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jsp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, html or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servlet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/>
              <a:t>)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 smtClean="0"/>
              <a:t>The </a:t>
            </a:r>
            <a:r>
              <a:rPr lang="en-US" sz="2400" b="1" dirty="0" err="1" smtClean="0"/>
              <a:t>jsp:include</a:t>
            </a:r>
            <a:r>
              <a:rPr lang="en-US" sz="2400" dirty="0" smtClean="0"/>
              <a:t> tag can be used to include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static as well as dynamic pages</a:t>
            </a:r>
            <a:r>
              <a:rPr lang="en-US" sz="2400" dirty="0" smtClean="0"/>
              <a:t>: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400" b="1" dirty="0" err="1" smtClean="0"/>
              <a:t>jsp:include</a:t>
            </a:r>
            <a:r>
              <a:rPr lang="en-US" sz="2400" b="1" dirty="0" smtClean="0"/>
              <a:t> action tag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without parameter: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	 </a:t>
            </a:r>
            <a:r>
              <a:rPr lang="en-US" sz="2000" dirty="0" smtClean="0"/>
              <a:t>&lt;</a:t>
            </a:r>
            <a:r>
              <a:rPr lang="en-US" sz="2000" dirty="0" err="1" smtClean="0"/>
              <a:t>jsp:include</a:t>
            </a:r>
            <a:r>
              <a:rPr lang="en-US" sz="2000" dirty="0" smtClean="0"/>
              <a:t> page="</a:t>
            </a:r>
            <a:r>
              <a:rPr lang="en-US" sz="2000" dirty="0" err="1" smtClean="0"/>
              <a:t>relativeURL</a:t>
            </a:r>
            <a:r>
              <a:rPr lang="en-US" sz="2000" dirty="0" smtClean="0"/>
              <a:t>" | &lt;%= expression %&gt;" /&gt;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lang="en-US" sz="24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400" b="1" dirty="0" err="1" smtClean="0"/>
              <a:t>jsp:include</a:t>
            </a:r>
            <a:r>
              <a:rPr lang="en-US" sz="2400" b="1" dirty="0" smtClean="0"/>
              <a:t> action tag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with parameter :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000" dirty="0" smtClean="0"/>
              <a:t>&lt;</a:t>
            </a:r>
            <a:r>
              <a:rPr lang="en-US" sz="2000" dirty="0" err="1" smtClean="0"/>
              <a:t>jsp:include</a:t>
            </a:r>
            <a:r>
              <a:rPr lang="en-US" sz="2000" dirty="0" smtClean="0"/>
              <a:t> page="</a:t>
            </a:r>
            <a:r>
              <a:rPr lang="en-US" sz="2000" dirty="0" err="1" smtClean="0"/>
              <a:t>relativeURL</a:t>
            </a:r>
            <a:r>
              <a:rPr lang="en-US" sz="2000" dirty="0" smtClean="0"/>
              <a:t>" | &lt;%= expression %&gt;"&gt;  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lang="en-US" sz="2000" dirty="0" smtClean="0"/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000" b="1" dirty="0" smtClean="0">
                <a:solidFill>
                  <a:srgbClr val="FF0000"/>
                </a:solidFill>
              </a:rPr>
              <a:t>&lt;</a:t>
            </a:r>
            <a:r>
              <a:rPr lang="en-US" sz="2000" b="1" dirty="0" err="1" smtClean="0">
                <a:solidFill>
                  <a:srgbClr val="FF0000"/>
                </a:solidFill>
              </a:rPr>
              <a:t>jsp:param</a:t>
            </a:r>
            <a:r>
              <a:rPr lang="en-US" sz="2000" dirty="0" smtClean="0"/>
              <a:t> name="</a:t>
            </a:r>
            <a:r>
              <a:rPr lang="en-US" sz="2000" dirty="0" err="1" smtClean="0"/>
              <a:t>parametername</a:t>
            </a:r>
            <a:r>
              <a:rPr lang="en-US" sz="2000" dirty="0" smtClean="0"/>
              <a:t>" value="</a:t>
            </a:r>
            <a:r>
              <a:rPr lang="en-US" sz="2000" dirty="0" err="1" smtClean="0"/>
              <a:t>parametervalue</a:t>
            </a:r>
            <a:r>
              <a:rPr lang="en-US" sz="2000" dirty="0" smtClean="0"/>
              <a:t>" | &lt;%=expression%&gt;" </a:t>
            </a:r>
            <a:r>
              <a:rPr lang="en-US" sz="2000" b="1" dirty="0" smtClean="0">
                <a:solidFill>
                  <a:srgbClr val="FF0000"/>
                </a:solidFill>
              </a:rPr>
              <a:t>/&gt; </a:t>
            </a:r>
            <a:r>
              <a:rPr lang="en-US" sz="2000" dirty="0" smtClean="0">
                <a:solidFill>
                  <a:srgbClr val="FF0000"/>
                </a:solidFill>
              </a:rPr>
              <a:t> 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lang="en-US" sz="2000" dirty="0" smtClean="0"/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000" dirty="0" smtClean="0"/>
              <a:t>&lt;/</a:t>
            </a:r>
            <a:r>
              <a:rPr lang="en-US" sz="2000" dirty="0" err="1" smtClean="0"/>
              <a:t>jsp:include</a:t>
            </a:r>
            <a:r>
              <a:rPr lang="en-US" sz="2000" dirty="0" smtClean="0"/>
              <a:t>&gt; </a:t>
            </a:r>
            <a:endParaRPr 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340" y="184428"/>
            <a:ext cx="7846060" cy="707886"/>
          </a:xfrm>
        </p:spPr>
        <p:txBody>
          <a:bodyPr/>
          <a:lstStyle/>
          <a:p>
            <a:r>
              <a:rPr lang="en-US" sz="3200" dirty="0" smtClean="0"/>
              <a:t>Working mechanism of </a:t>
            </a:r>
            <a:r>
              <a:rPr lang="en-US" b="1" dirty="0" smtClean="0"/>
              <a:t>&lt;</a:t>
            </a:r>
            <a:r>
              <a:rPr lang="en-US" b="1" dirty="0" err="1" smtClean="0"/>
              <a:t>jsp:include</a:t>
            </a:r>
            <a:r>
              <a:rPr lang="en-US" b="1" dirty="0" smtClean="0"/>
              <a:t>&gt;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6825"/>
            <a:ext cx="9144000" cy="4554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132410"/>
            <a:ext cx="7617460" cy="553998"/>
          </a:xfrm>
        </p:spPr>
        <p:txBody>
          <a:bodyPr/>
          <a:lstStyle/>
          <a:p>
            <a:r>
              <a:rPr lang="en-US" sz="3600" dirty="0" smtClean="0"/>
              <a:t>Example of &lt;</a:t>
            </a:r>
            <a:r>
              <a:rPr lang="en-US" sz="3600" dirty="0" err="1" smtClean="0"/>
              <a:t>jsp:include</a:t>
            </a:r>
            <a:r>
              <a:rPr lang="en-US" sz="3600" dirty="0" smtClean="0"/>
              <a:t>&gt; action tag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650" y="1219200"/>
            <a:ext cx="7715250" cy="488823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809625"/>
            <a:ext cx="3574006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124200"/>
            <a:ext cx="733159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3962400"/>
            <a:ext cx="3967162" cy="2693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4428"/>
            <a:ext cx="8305800" cy="707886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&lt;%@include &gt;  </a:t>
            </a:r>
            <a:r>
              <a:rPr lang="en-US" dirty="0" smtClean="0"/>
              <a:t>Vs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jsp:include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&gt;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650" y="990600"/>
            <a:ext cx="7854950" cy="677108"/>
          </a:xfrm>
        </p:spPr>
        <p:txBody>
          <a:bodyPr/>
          <a:lstStyle/>
          <a:p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It is </a:t>
            </a:r>
            <a:r>
              <a:rPr lang="en-US" sz="2200" b="1" dirty="0" smtClean="0">
                <a:solidFill>
                  <a:schemeClr val="accent2">
                    <a:lumMod val="75000"/>
                  </a:schemeClr>
                </a:solidFill>
              </a:rPr>
              <a:t>Static inclusion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 versus </a:t>
            </a:r>
            <a:r>
              <a:rPr lang="en-US" sz="2200" b="1" dirty="0" smtClean="0">
                <a:solidFill>
                  <a:schemeClr val="accent2">
                    <a:lumMod val="75000"/>
                  </a:schemeClr>
                </a:solidFill>
              </a:rPr>
              <a:t>Dynamic inclusion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of any target resource</a:t>
            </a:r>
            <a:endParaRPr lang="en-US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77975"/>
            <a:ext cx="9234463" cy="459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66800" y="61722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Static or Translation time inclusion of Target resource’s “Content”</a:t>
            </a:r>
            <a:endParaRPr lang="en-US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869680"/>
            <a:ext cx="7086600" cy="483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28311"/>
            <a:ext cx="7696200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b="1" dirty="0" smtClean="0"/>
              <a:t>&lt;</a:t>
            </a:r>
            <a:r>
              <a:rPr lang="en-US" sz="4000" b="1" dirty="0" err="1" smtClean="0"/>
              <a:t>jsp:element</a:t>
            </a:r>
            <a:r>
              <a:rPr lang="en-US" sz="4000" b="1" dirty="0" smtClean="0"/>
              <a:t>&gt;, &lt;</a:t>
            </a:r>
            <a:r>
              <a:rPr lang="en-US" sz="4000" b="1" dirty="0" err="1" smtClean="0"/>
              <a:t>jsp:attribute</a:t>
            </a:r>
            <a:r>
              <a:rPr lang="en-US" sz="4000" b="1" dirty="0" smtClean="0"/>
              <a:t>&gt;</a:t>
            </a:r>
            <a:r>
              <a:rPr lang="en-US" sz="4000" dirty="0" smtClean="0"/>
              <a:t> and </a:t>
            </a:r>
            <a:r>
              <a:rPr lang="en-US" sz="4000" b="1" dirty="0" smtClean="0"/>
              <a:t>&lt;</a:t>
            </a:r>
            <a:r>
              <a:rPr lang="en-US" sz="4000" b="1" dirty="0" err="1" smtClean="0"/>
              <a:t>jsp:body</a:t>
            </a:r>
            <a:r>
              <a:rPr lang="en-US" sz="4000" b="1" dirty="0" smtClean="0"/>
              <a:t>&gt;</a:t>
            </a:r>
            <a:r>
              <a:rPr lang="en-US" sz="4000" dirty="0" smtClean="0"/>
              <a:t> actions tags</a:t>
            </a:r>
            <a:endParaRPr sz="40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1447800"/>
            <a:ext cx="8077200" cy="17254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8255" indent="-228600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They are used to define XML elements dynamically. </a:t>
            </a:r>
          </a:p>
          <a:p>
            <a:pPr marL="241300" marR="8255" indent="-228600"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41300" marR="8255" indent="-228600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41300" marR="8255" indent="-228600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41300" marR="8255" indent="-228600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63220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L</a:t>
            </a:r>
            <a:r>
              <a:rPr spc="-110" dirty="0"/>
              <a:t>i</a:t>
            </a:r>
            <a:r>
              <a:rPr spc="-165" dirty="0"/>
              <a:t>f</a:t>
            </a:r>
            <a:r>
              <a:rPr spc="-5" dirty="0"/>
              <a:t>e</a:t>
            </a:r>
            <a:r>
              <a:rPr spc="-210" dirty="0"/>
              <a:t> </a:t>
            </a:r>
            <a:r>
              <a:rPr spc="-105" dirty="0"/>
              <a:t>c</a:t>
            </a:r>
            <a:r>
              <a:rPr spc="-185" dirty="0"/>
              <a:t>y</a:t>
            </a:r>
            <a:r>
              <a:rPr spc="-105" dirty="0"/>
              <a:t>c</a:t>
            </a:r>
            <a:r>
              <a:rPr spc="-100" dirty="0"/>
              <a:t>l</a:t>
            </a:r>
            <a:r>
              <a:rPr spc="-5" dirty="0"/>
              <a:t>e</a:t>
            </a:r>
            <a:r>
              <a:rPr spc="-235" dirty="0"/>
              <a:t> </a:t>
            </a:r>
            <a:r>
              <a:rPr spc="-110" dirty="0"/>
              <a:t>o</a:t>
            </a:r>
            <a:r>
              <a:rPr spc="-5" dirty="0"/>
              <a:t>f</a:t>
            </a:r>
            <a:r>
              <a:rPr spc="-200" dirty="0"/>
              <a:t> </a:t>
            </a:r>
            <a:r>
              <a:rPr spc="-5" dirty="0"/>
              <a:t>a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80" dirty="0"/>
              <a:t>P</a:t>
            </a:r>
            <a:r>
              <a:rPr spc="-105" dirty="0"/>
              <a:t>a</a:t>
            </a:r>
            <a:r>
              <a:rPr spc="-110" dirty="0"/>
              <a:t>g</a:t>
            </a:r>
            <a:r>
              <a:rPr spc="-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5440" y="1327981"/>
            <a:ext cx="7807960" cy="3481722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sz="2800" b="1" spc="-1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The</a:t>
            </a:r>
            <a:r>
              <a:rPr sz="28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JSP</a:t>
            </a:r>
            <a:r>
              <a:rPr sz="28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800" b="1" spc="-10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pages</a:t>
            </a:r>
            <a:r>
              <a:rPr lang="en-US" sz="2800" b="1" spc="-10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have</a:t>
            </a:r>
            <a:r>
              <a:rPr sz="2800" b="1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800" b="1" spc="-15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follow</a:t>
            </a:r>
            <a:r>
              <a:rPr lang="en-US" sz="2800" b="1" spc="-15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ing </a:t>
            </a:r>
            <a:r>
              <a:rPr sz="2800" b="1" spc="-5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phases</a:t>
            </a:r>
            <a:r>
              <a:rPr sz="2800" b="1" spc="-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:</a:t>
            </a:r>
            <a:endParaRPr sz="2800" b="1" dirty="0">
              <a:solidFill>
                <a:schemeClr val="accent4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Compilation</a:t>
            </a:r>
            <a:r>
              <a:rPr sz="2400" spc="-2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Class</a:t>
            </a: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loading</a:t>
            </a:r>
            <a:r>
              <a:rPr sz="2400" spc="-2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(class file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loaded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classloader)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Instantiation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(Object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Generated</a:t>
            </a:r>
            <a:r>
              <a:rPr sz="24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Servlet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created).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Initialization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jspInit()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method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invoked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container).</a:t>
            </a:r>
            <a:endParaRPr sz="2400" dirty="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Req</a:t>
            </a:r>
            <a:r>
              <a:rPr lang="en-US"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ue</a:t>
            </a:r>
            <a:r>
              <a:rPr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st</a:t>
            </a:r>
            <a:r>
              <a:rPr sz="2400" spc="2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processing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(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_jspService()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method</a:t>
            </a:r>
            <a:r>
              <a:rPr sz="24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invoked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container).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Destroy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(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jspDestroy()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method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invoked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container).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333" y="1143000"/>
            <a:ext cx="9025467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69557"/>
            <a:ext cx="7922260" cy="492443"/>
          </a:xfrm>
        </p:spPr>
        <p:txBody>
          <a:bodyPr/>
          <a:lstStyle/>
          <a:p>
            <a:r>
              <a:rPr lang="en-US" sz="3200" b="1" dirty="0" smtClean="0"/>
              <a:t>&lt;</a:t>
            </a:r>
            <a:r>
              <a:rPr lang="en-US" sz="3200" b="1" dirty="0" err="1" smtClean="0"/>
              <a:t>jsp:plugin</a:t>
            </a:r>
            <a:r>
              <a:rPr lang="en-US" sz="3200" b="1" dirty="0" smtClean="0"/>
              <a:t>&gt; &amp; &lt;</a:t>
            </a:r>
            <a:r>
              <a:rPr lang="en-US" sz="3200" b="1" dirty="0" err="1" smtClean="0"/>
              <a:t>jsp:fallback</a:t>
            </a:r>
            <a:r>
              <a:rPr lang="en-US" sz="3200" b="1" dirty="0" smtClean="0"/>
              <a:t>&gt;</a:t>
            </a:r>
            <a:r>
              <a:rPr lang="en-US" sz="3200" dirty="0" smtClean="0"/>
              <a:t> action tag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001000" cy="1846659"/>
          </a:xfrm>
        </p:spPr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  The </a:t>
            </a:r>
            <a:r>
              <a:rPr lang="en-US" sz="2400" b="1" dirty="0" smtClean="0"/>
              <a:t>&lt;</a:t>
            </a:r>
            <a:r>
              <a:rPr lang="en-US" sz="2400" b="1" dirty="0" err="1" smtClean="0"/>
              <a:t>jsp:plugin</a:t>
            </a:r>
            <a:r>
              <a:rPr lang="en-US" sz="2400" b="1" dirty="0" smtClean="0"/>
              <a:t>&gt; </a:t>
            </a:r>
            <a:r>
              <a:rPr lang="en-US" sz="2400" dirty="0" smtClean="0"/>
              <a:t>action tag is used to insert Java components  </a:t>
            </a:r>
          </a:p>
          <a:p>
            <a:pPr algn="just"/>
            <a:r>
              <a:rPr lang="en-US" sz="2400" dirty="0" smtClean="0"/>
              <a:t>    into a JSP page. 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  The Java component can be an Applet loaded into JSP page.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  </a:t>
            </a:r>
            <a:r>
              <a:rPr lang="en-US" sz="2400" b="1" dirty="0" smtClean="0"/>
              <a:t>&lt;</a:t>
            </a:r>
            <a:r>
              <a:rPr lang="en-US" sz="2400" b="1" dirty="0" err="1" smtClean="0"/>
              <a:t>jsp:fallback</a:t>
            </a:r>
            <a:r>
              <a:rPr lang="en-US" sz="2400" b="1" dirty="0" smtClean="0"/>
              <a:t>&gt;</a:t>
            </a:r>
            <a:r>
              <a:rPr lang="en-US" sz="2400" dirty="0" smtClean="0"/>
              <a:t> tag is used </a:t>
            </a:r>
            <a:r>
              <a:rPr lang="en-US" sz="2400" b="1" dirty="0" smtClean="0"/>
              <a:t>to specify an error string </a:t>
            </a:r>
            <a:r>
              <a:rPr lang="en-US" sz="2400" dirty="0" smtClean="0"/>
              <a:t>to be sent</a:t>
            </a:r>
          </a:p>
          <a:p>
            <a:pPr algn="just"/>
            <a:r>
              <a:rPr lang="en-US" sz="2400" dirty="0" smtClean="0"/>
              <a:t>    to the client in case the component fails 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200" dirty="0" err="1" smtClean="0">
                <a:solidFill>
                  <a:schemeClr val="accent6">
                    <a:lumMod val="75000"/>
                  </a:schemeClr>
                </a:solidFill>
              </a:rPr>
              <a:t>Eg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. applet load fails)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124200"/>
            <a:ext cx="909296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762000" y="2971800"/>
            <a:ext cx="6592570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400" spc="-110" dirty="0"/>
              <a:t>J</a:t>
            </a:r>
            <a:r>
              <a:rPr sz="5400" spc="-105" dirty="0"/>
              <a:t>S</a:t>
            </a:r>
            <a:r>
              <a:rPr sz="5400" spc="-5" dirty="0"/>
              <a:t>P</a:t>
            </a:r>
            <a:r>
              <a:rPr sz="5400" spc="-195" dirty="0"/>
              <a:t> </a:t>
            </a:r>
            <a:r>
              <a:rPr sz="5400" spc="-475" dirty="0"/>
              <a:t>T</a:t>
            </a:r>
            <a:r>
              <a:rPr sz="5400" spc="-105" dirty="0"/>
              <a:t>e</a:t>
            </a:r>
            <a:r>
              <a:rPr sz="5400" spc="-100" dirty="0"/>
              <a:t>m</a:t>
            </a:r>
            <a:r>
              <a:rPr sz="5400" spc="-105" dirty="0"/>
              <a:t>p</a:t>
            </a:r>
            <a:r>
              <a:rPr sz="5400" spc="-100" dirty="0"/>
              <a:t>l</a:t>
            </a:r>
            <a:r>
              <a:rPr sz="5400" spc="-105" dirty="0"/>
              <a:t>a</a:t>
            </a:r>
            <a:r>
              <a:rPr sz="5400" spc="-135" dirty="0"/>
              <a:t>t</a:t>
            </a:r>
            <a:r>
              <a:rPr sz="5400" spc="-105" dirty="0"/>
              <a:t>e</a:t>
            </a:r>
            <a:r>
              <a:rPr sz="5400" spc="-5" dirty="0"/>
              <a:t>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 txBox="1"/>
          <p:nvPr/>
        </p:nvSpPr>
        <p:spPr>
          <a:xfrm>
            <a:off x="457200" y="4069290"/>
            <a:ext cx="7696200" cy="2407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8255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5" dirty="0" smtClean="0">
                <a:solidFill>
                  <a:srgbClr val="2E2B1F"/>
                </a:solidFill>
                <a:cs typeface="Calibri"/>
              </a:rPr>
              <a:t>The content is included with the JSP </a:t>
            </a:r>
            <a:r>
              <a:rPr lang="en-US" sz="2200" i="1" spc="-5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include</a:t>
            </a:r>
            <a:r>
              <a:rPr lang="en-US" sz="2200" spc="-5" dirty="0" smtClean="0">
                <a:solidFill>
                  <a:srgbClr val="2E2B1F"/>
                </a:solidFill>
                <a:cs typeface="Calibri"/>
              </a:rPr>
              <a:t> directive, which allows the content of the page to vary.</a:t>
            </a:r>
          </a:p>
          <a:p>
            <a:pPr marL="241300" marR="8255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5" dirty="0" smtClean="0">
                <a:solidFill>
                  <a:srgbClr val="2E2B1F"/>
                </a:solidFill>
                <a:cs typeface="Calibri"/>
              </a:rPr>
              <a:t>However, since the layout is always hard coded, any layout changes will require modifications to the page.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5" dirty="0" smtClean="0">
                <a:solidFill>
                  <a:srgbClr val="2E2B1F"/>
                </a:solidFill>
                <a:cs typeface="Calibri"/>
              </a:rPr>
              <a:t>If</a:t>
            </a:r>
            <a:r>
              <a:rPr lang="en-US" sz="2200" spc="10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5" dirty="0" smtClean="0">
                <a:solidFill>
                  <a:srgbClr val="2E2B1F"/>
                </a:solidFill>
                <a:cs typeface="Calibri"/>
              </a:rPr>
              <a:t>a </a:t>
            </a:r>
            <a:r>
              <a:rPr lang="en-US" sz="2200" spc="-25" dirty="0" smtClean="0">
                <a:solidFill>
                  <a:srgbClr val="2E2B1F"/>
                </a:solidFill>
                <a:cs typeface="Calibri"/>
              </a:rPr>
              <a:t>Website</a:t>
            </a:r>
            <a:r>
              <a:rPr lang="en-US" sz="2200" spc="35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0" dirty="0" smtClean="0">
                <a:solidFill>
                  <a:srgbClr val="2E2B1F"/>
                </a:solidFill>
                <a:cs typeface="Calibri"/>
              </a:rPr>
              <a:t>has</a:t>
            </a:r>
            <a:r>
              <a:rPr lang="en-US" sz="2200" spc="5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0" dirty="0" smtClean="0">
                <a:solidFill>
                  <a:srgbClr val="2E2B1F"/>
                </a:solidFill>
                <a:cs typeface="Calibri"/>
              </a:rPr>
              <a:t>multiple</a:t>
            </a:r>
            <a:r>
              <a:rPr lang="en-US" sz="2200" spc="-5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0" dirty="0" smtClean="0">
                <a:solidFill>
                  <a:srgbClr val="2E2B1F"/>
                </a:solidFill>
                <a:cs typeface="Calibri"/>
              </a:rPr>
              <a:t>pages</a:t>
            </a:r>
            <a:r>
              <a:rPr lang="en-US" sz="2200" spc="10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5" dirty="0" smtClean="0">
                <a:solidFill>
                  <a:srgbClr val="2E2B1F"/>
                </a:solidFill>
                <a:cs typeface="Calibri"/>
              </a:rPr>
              <a:t>with</a:t>
            </a:r>
            <a:r>
              <a:rPr lang="en-US" sz="2200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0" dirty="0" smtClean="0">
                <a:solidFill>
                  <a:srgbClr val="2E2B1F"/>
                </a:solidFill>
                <a:cs typeface="Calibri"/>
              </a:rPr>
              <a:t>identical</a:t>
            </a:r>
            <a:r>
              <a:rPr lang="en-US" sz="2200" spc="10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5" dirty="0" smtClean="0">
                <a:solidFill>
                  <a:srgbClr val="2E2B1F"/>
                </a:solidFill>
                <a:cs typeface="Calibri"/>
              </a:rPr>
              <a:t>formats (</a:t>
            </a:r>
            <a:r>
              <a:rPr lang="en-US" sz="2200" spc="-5" dirty="0" smtClean="0">
                <a:solidFill>
                  <a:srgbClr val="2E2B1F"/>
                </a:solidFill>
                <a:cs typeface="Calibri"/>
              </a:rPr>
              <a:t>which </a:t>
            </a:r>
            <a:r>
              <a:rPr lang="en-US" sz="2200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5" dirty="0" smtClean="0">
                <a:solidFill>
                  <a:srgbClr val="2E2B1F"/>
                </a:solidFill>
                <a:cs typeface="Calibri"/>
              </a:rPr>
              <a:t>is</a:t>
            </a:r>
            <a:r>
              <a:rPr lang="en-US" sz="2200" spc="5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0" dirty="0" smtClean="0">
                <a:solidFill>
                  <a:srgbClr val="2E2B1F"/>
                </a:solidFill>
                <a:cs typeface="Calibri"/>
              </a:rPr>
              <a:t>common)</a:t>
            </a:r>
            <a:r>
              <a:rPr lang="en-US" sz="2200" spc="35" dirty="0" smtClean="0">
                <a:solidFill>
                  <a:srgbClr val="2E2B1F"/>
                </a:solidFill>
                <a:cs typeface="Calibri"/>
              </a:rPr>
              <a:t> then, </a:t>
            </a:r>
            <a:r>
              <a:rPr lang="en-US" sz="2200" spc="-15" dirty="0" smtClean="0">
                <a:solidFill>
                  <a:srgbClr val="2E2B1F"/>
                </a:solidFill>
                <a:cs typeface="Calibri"/>
              </a:rPr>
              <a:t>even</a:t>
            </a:r>
            <a:r>
              <a:rPr lang="en-US" sz="2200" spc="5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5" dirty="0" smtClean="0">
                <a:solidFill>
                  <a:srgbClr val="2E2B1F"/>
                </a:solidFill>
                <a:cs typeface="Calibri"/>
              </a:rPr>
              <a:t>simple</a:t>
            </a:r>
            <a:r>
              <a:rPr lang="en-US" sz="2200" spc="5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5" dirty="0" smtClean="0">
                <a:solidFill>
                  <a:srgbClr val="2E2B1F"/>
                </a:solidFill>
                <a:cs typeface="Calibri"/>
              </a:rPr>
              <a:t>layout</a:t>
            </a:r>
            <a:r>
              <a:rPr lang="en-US" sz="2200" spc="-10" dirty="0" smtClean="0">
                <a:solidFill>
                  <a:srgbClr val="2E2B1F"/>
                </a:solidFill>
                <a:cs typeface="Calibri"/>
              </a:rPr>
              <a:t> changes</a:t>
            </a:r>
            <a:r>
              <a:rPr lang="en-US" sz="2200" spc="10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0" dirty="0" smtClean="0">
                <a:solidFill>
                  <a:srgbClr val="2E2B1F"/>
                </a:solidFill>
                <a:cs typeface="Calibri"/>
              </a:rPr>
              <a:t>require</a:t>
            </a:r>
            <a:r>
              <a:rPr lang="en-US" sz="2200" spc="5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0" dirty="0" smtClean="0">
                <a:solidFill>
                  <a:srgbClr val="2E2B1F"/>
                </a:solidFill>
                <a:cs typeface="Calibri"/>
              </a:rPr>
              <a:t>modifications </a:t>
            </a:r>
            <a:r>
              <a:rPr lang="en-US" sz="2200" spc="-480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20" dirty="0" smtClean="0">
                <a:solidFill>
                  <a:srgbClr val="2E2B1F"/>
                </a:solidFill>
                <a:cs typeface="Calibri"/>
              </a:rPr>
              <a:t>to</a:t>
            </a:r>
            <a:r>
              <a:rPr lang="en-US" sz="2200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5" dirty="0" smtClean="0">
                <a:solidFill>
                  <a:srgbClr val="2E2B1F"/>
                </a:solidFill>
                <a:cs typeface="Calibri"/>
              </a:rPr>
              <a:t>all of</a:t>
            </a:r>
            <a:r>
              <a:rPr lang="en-US" sz="2200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0" dirty="0" smtClean="0">
                <a:solidFill>
                  <a:srgbClr val="2E2B1F"/>
                </a:solidFill>
                <a:cs typeface="Calibri"/>
              </a:rPr>
              <a:t>the</a:t>
            </a:r>
            <a:r>
              <a:rPr lang="en-US" sz="2200" spc="10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0" dirty="0" smtClean="0">
                <a:solidFill>
                  <a:srgbClr val="2E2B1F"/>
                </a:solidFill>
                <a:cs typeface="Calibri"/>
              </a:rPr>
              <a:t>pages.</a:t>
            </a:r>
            <a:endParaRPr lang="en-US" sz="2200" dirty="0" smtClean="0">
              <a:cs typeface="Calibr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"/>
            <a:ext cx="806767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37502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400" spc="-110" dirty="0" smtClean="0"/>
              <a:t>continued…</a:t>
            </a:r>
            <a:endParaRPr sz="44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57200" y="1447800"/>
            <a:ext cx="7620000" cy="41646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100" dirty="0" smtClean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200" spc="-100" dirty="0" smtClean="0">
                <a:solidFill>
                  <a:srgbClr val="2E2B1F"/>
                </a:solidFill>
                <a:latin typeface="Calibri"/>
                <a:cs typeface="Calibri"/>
              </a:rPr>
              <a:t>o</a:t>
            </a:r>
            <a:r>
              <a:rPr lang="en-US" sz="2200" spc="-100" dirty="0" smtClean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200" spc="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200" spc="5" dirty="0" smtClean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minimize</a:t>
            </a:r>
            <a:r>
              <a:rPr sz="2200" spc="2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impact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layout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changes,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need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mechanism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including </a:t>
            </a:r>
            <a:r>
              <a:rPr sz="2200" spc="-15" dirty="0" smtClean="0">
                <a:solidFill>
                  <a:srgbClr val="2E2B1F"/>
                </a:solidFill>
                <a:latin typeface="Calibri"/>
                <a:cs typeface="Calibri"/>
              </a:rPr>
              <a:t>layout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addition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 smtClean="0">
                <a:solidFill>
                  <a:srgbClr val="2E2B1F"/>
                </a:solidFill>
                <a:latin typeface="Calibri"/>
                <a:cs typeface="Calibri"/>
              </a:rPr>
              <a:t>content</a:t>
            </a:r>
            <a:r>
              <a:rPr lang="en-US" sz="2200" spc="-20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r>
              <a:rPr sz="2200" spc="3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endParaRPr lang="en-US" sz="2200" spc="3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Hence, </a:t>
            </a:r>
            <a:r>
              <a:rPr sz="22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both</a:t>
            </a:r>
            <a:r>
              <a:rPr sz="2200" b="1" spc="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 smtClean="0">
                <a:solidFill>
                  <a:srgbClr val="2E2B1F"/>
                </a:solidFill>
                <a:latin typeface="Calibri"/>
                <a:cs typeface="Calibri"/>
              </a:rPr>
              <a:t>layout</a:t>
            </a:r>
            <a:r>
              <a:rPr sz="2200" b="1" spc="-2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 smtClean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b="1" spc="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20" dirty="0" smtClean="0">
                <a:solidFill>
                  <a:srgbClr val="2E2B1F"/>
                </a:solidFill>
                <a:latin typeface="Calibri"/>
                <a:cs typeface="Calibri"/>
              </a:rPr>
              <a:t>content</a:t>
            </a:r>
            <a:r>
              <a:rPr sz="2200" b="1" spc="3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 smtClean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b="1" spc="1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vary </a:t>
            </a:r>
            <a:r>
              <a:rPr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without</a:t>
            </a:r>
            <a:r>
              <a:rPr sz="220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modifying</a:t>
            </a:r>
            <a:r>
              <a:rPr sz="2200" spc="2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200" spc="25" dirty="0" smtClean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files </a:t>
            </a:r>
            <a:r>
              <a:rPr sz="2200" spc="-484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use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them.</a:t>
            </a:r>
            <a:endParaRPr sz="22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1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</a:t>
            </a:r>
            <a:r>
              <a:rPr lang="en-US" sz="2400" b="1" spc="-1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is</a:t>
            </a:r>
            <a:r>
              <a:rPr sz="2400" b="1" spc="1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mechanism</a:t>
            </a:r>
            <a:r>
              <a:rPr sz="2400" b="1" spc="2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is</a:t>
            </a:r>
            <a:r>
              <a:rPr sz="2400" b="1" spc="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JSP</a:t>
            </a:r>
            <a:r>
              <a:rPr sz="2400" b="1" spc="2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templates.</a:t>
            </a:r>
            <a:r>
              <a:rPr sz="2400" b="1" spc="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(Same</a:t>
            </a:r>
            <a:r>
              <a:rPr sz="2400" b="1" spc="2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like</a:t>
            </a:r>
            <a:r>
              <a:rPr sz="2400" b="1" spc="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CSS</a:t>
            </a:r>
            <a:r>
              <a:rPr sz="2400" b="1" spc="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</a:t>
            </a:r>
            <a:r>
              <a:rPr sz="2400" b="1" spc="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1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HTML)</a:t>
            </a:r>
            <a:endParaRPr lang="en-US" sz="2400" b="1" spc="-10" dirty="0" smtClean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spc="-30" dirty="0" smtClean="0">
                <a:solidFill>
                  <a:schemeClr val="accent5">
                    <a:lumMod val="75000"/>
                  </a:schemeClr>
                </a:solidFill>
                <a:cs typeface="Calibri"/>
              </a:rPr>
              <a:t>Templates</a:t>
            </a:r>
            <a:r>
              <a:rPr lang="en-US" sz="2400" spc="35" dirty="0" smtClean="0">
                <a:solidFill>
                  <a:schemeClr val="accent5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spc="-10" dirty="0" smtClean="0">
                <a:solidFill>
                  <a:schemeClr val="accent5">
                    <a:lumMod val="75000"/>
                  </a:schemeClr>
                </a:solidFill>
                <a:cs typeface="Calibri"/>
              </a:rPr>
              <a:t>are</a:t>
            </a:r>
            <a:r>
              <a:rPr lang="en-US" sz="2400" spc="5" dirty="0" smtClean="0">
                <a:solidFill>
                  <a:schemeClr val="accent5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cs typeface="Calibri"/>
              </a:rPr>
              <a:t>JSP</a:t>
            </a:r>
            <a:r>
              <a:rPr lang="en-US" sz="2400" spc="5" dirty="0" smtClean="0">
                <a:solidFill>
                  <a:schemeClr val="accent5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spc="-5" dirty="0" smtClean="0">
                <a:solidFill>
                  <a:schemeClr val="accent5">
                    <a:lumMod val="75000"/>
                  </a:schemeClr>
                </a:solidFill>
                <a:cs typeface="Calibri"/>
              </a:rPr>
              <a:t>files</a:t>
            </a:r>
            <a:r>
              <a:rPr lang="en-US" sz="2400" spc="30" dirty="0" smtClean="0">
                <a:solidFill>
                  <a:schemeClr val="accent5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spc="-5" dirty="0" smtClean="0">
                <a:solidFill>
                  <a:schemeClr val="accent5">
                    <a:lumMod val="75000"/>
                  </a:schemeClr>
                </a:solidFill>
                <a:cs typeface="Calibri"/>
              </a:rPr>
              <a:t>that</a:t>
            </a:r>
            <a:r>
              <a:rPr lang="en-US" sz="2400" spc="5" dirty="0" smtClean="0">
                <a:solidFill>
                  <a:schemeClr val="accent5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cs typeface="Calibri"/>
              </a:rPr>
              <a:t>include</a:t>
            </a:r>
            <a:r>
              <a:rPr lang="en-US" sz="2400" spc="-5" dirty="0" smtClean="0">
                <a:solidFill>
                  <a:schemeClr val="accent5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b="1" spc="-15" dirty="0" smtClean="0">
                <a:solidFill>
                  <a:schemeClr val="accent5">
                    <a:lumMod val="75000"/>
                  </a:schemeClr>
                </a:solidFill>
                <a:cs typeface="Calibri"/>
              </a:rPr>
              <a:t>parameterized</a:t>
            </a:r>
            <a:r>
              <a:rPr lang="en-US" sz="2400" b="1" spc="30" dirty="0" smtClean="0">
                <a:solidFill>
                  <a:schemeClr val="accent5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b="1" spc="-10" dirty="0" smtClean="0">
                <a:solidFill>
                  <a:schemeClr val="accent5">
                    <a:lumMod val="75000"/>
                  </a:schemeClr>
                </a:solidFill>
                <a:cs typeface="Calibri"/>
              </a:rPr>
              <a:t>content</a:t>
            </a:r>
            <a:r>
              <a:rPr lang="en-US" sz="2400" spc="-10" dirty="0" smtClean="0">
                <a:solidFill>
                  <a:schemeClr val="accent5">
                    <a:lumMod val="75000"/>
                  </a:schemeClr>
                </a:solidFill>
                <a:cs typeface="Calibri"/>
              </a:rPr>
              <a:t>.</a:t>
            </a:r>
            <a:endParaRPr lang="en-US" sz="2400" spc="-5" dirty="0" smtClean="0">
              <a:solidFill>
                <a:schemeClr val="accent5">
                  <a:lumMod val="75000"/>
                </a:schemeClr>
              </a:solidFill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spc="-5" dirty="0" smtClean="0">
                <a:solidFill>
                  <a:srgbClr val="2E2B1F"/>
                </a:solidFill>
                <a:cs typeface="Calibri"/>
              </a:rPr>
              <a:t>The </a:t>
            </a:r>
            <a:r>
              <a:rPr lang="en-US" sz="2400" spc="-434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spc="-10" dirty="0" smtClean="0">
                <a:solidFill>
                  <a:srgbClr val="2E2B1F"/>
                </a:solidFill>
                <a:cs typeface="Calibri"/>
              </a:rPr>
              <a:t>templates</a:t>
            </a:r>
            <a:r>
              <a:rPr lang="en-US" sz="2400" spc="30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spc="-20" dirty="0" smtClean="0">
                <a:solidFill>
                  <a:srgbClr val="2E2B1F"/>
                </a:solidFill>
                <a:cs typeface="Calibri"/>
              </a:rPr>
              <a:t>have</a:t>
            </a:r>
            <a:r>
              <a:rPr lang="en-US" sz="2400" dirty="0" smtClean="0">
                <a:solidFill>
                  <a:srgbClr val="2E2B1F"/>
                </a:solidFill>
                <a:cs typeface="Calibri"/>
              </a:rPr>
              <a:t> a</a:t>
            </a:r>
            <a:r>
              <a:rPr lang="en-US" sz="2400" spc="5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spc="-10" dirty="0" smtClean="0">
                <a:solidFill>
                  <a:srgbClr val="2E2B1F"/>
                </a:solidFill>
                <a:cs typeface="Calibri"/>
              </a:rPr>
              <a:t>set</a:t>
            </a:r>
            <a:r>
              <a:rPr lang="en-US" sz="2400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spc="-5" dirty="0" smtClean="0">
                <a:solidFill>
                  <a:srgbClr val="2E2B1F"/>
                </a:solidFill>
                <a:cs typeface="Calibri"/>
              </a:rPr>
              <a:t>of</a:t>
            </a:r>
            <a:r>
              <a:rPr lang="en-US" sz="2400" spc="5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spc="-10" dirty="0" smtClean="0">
                <a:solidFill>
                  <a:srgbClr val="2E2B1F"/>
                </a:solidFill>
                <a:cs typeface="Calibri"/>
              </a:rPr>
              <a:t>custom</a:t>
            </a:r>
            <a:r>
              <a:rPr lang="en-US" sz="2400" spc="-5" dirty="0" smtClean="0">
                <a:solidFill>
                  <a:srgbClr val="2E2B1F"/>
                </a:solidFill>
                <a:cs typeface="Calibri"/>
              </a:rPr>
              <a:t> tags:</a:t>
            </a:r>
            <a:endParaRPr lang="en-US" sz="2400" dirty="0" smtClean="0"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204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lang="en-US" sz="2000" spc="-10" dirty="0" err="1" smtClean="0">
                <a:solidFill>
                  <a:srgbClr val="2E2B1F"/>
                </a:solidFill>
                <a:cs typeface="Calibri"/>
              </a:rPr>
              <a:t>template:get</a:t>
            </a:r>
            <a:endParaRPr lang="en-US" sz="2000" dirty="0" smtClean="0"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225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lang="en-US" sz="2000" spc="-10" dirty="0" err="1" smtClean="0">
                <a:solidFill>
                  <a:srgbClr val="2E2B1F"/>
                </a:solidFill>
                <a:cs typeface="Calibri"/>
              </a:rPr>
              <a:t>template:put</a:t>
            </a:r>
            <a:endParaRPr lang="en-US" sz="2000" dirty="0" smtClean="0"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229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lang="en-US" sz="2000" spc="-10" dirty="0" err="1" smtClean="0">
                <a:solidFill>
                  <a:srgbClr val="2E2B1F"/>
                </a:solidFill>
                <a:cs typeface="Calibri"/>
              </a:rPr>
              <a:t>template:insert</a:t>
            </a:r>
            <a:endParaRPr lang="en-US" sz="2000" dirty="0" smtClean="0"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sz="2400" b="1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04800"/>
            <a:ext cx="7617460" cy="720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spcBef>
                <a:spcPts val="95"/>
              </a:spcBef>
            </a:pPr>
            <a:r>
              <a:rPr lang="en-US" spc="-475" dirty="0" smtClean="0"/>
              <a:t>Example  of    </a:t>
            </a:r>
            <a:r>
              <a:rPr spc="-110" dirty="0" smtClean="0"/>
              <a:t>J</a:t>
            </a:r>
            <a:r>
              <a:rPr spc="-105" dirty="0" smtClean="0"/>
              <a:t>S</a:t>
            </a:r>
            <a:r>
              <a:rPr spc="-5" dirty="0" smtClean="0"/>
              <a:t>P</a:t>
            </a:r>
            <a:r>
              <a:rPr spc="-195" dirty="0" smtClean="0"/>
              <a:t> </a:t>
            </a:r>
            <a:r>
              <a:rPr spc="-475" dirty="0" smtClean="0"/>
              <a:t>T</a:t>
            </a:r>
            <a:r>
              <a:rPr spc="-105" dirty="0" smtClean="0"/>
              <a:t>e</a:t>
            </a:r>
            <a:r>
              <a:rPr spc="-100" dirty="0" smtClean="0"/>
              <a:t>m</a:t>
            </a:r>
            <a:r>
              <a:rPr spc="-105" dirty="0" smtClean="0"/>
              <a:t>p</a:t>
            </a:r>
            <a:r>
              <a:rPr spc="-100" dirty="0" smtClean="0"/>
              <a:t>l</a:t>
            </a:r>
            <a:r>
              <a:rPr spc="-105" dirty="0" smtClean="0"/>
              <a:t>a</a:t>
            </a:r>
            <a:r>
              <a:rPr spc="-135" dirty="0" smtClean="0"/>
              <a:t>t</a:t>
            </a:r>
            <a:r>
              <a:rPr spc="-105" dirty="0" smtClean="0"/>
              <a:t>e</a:t>
            </a:r>
            <a:r>
              <a:rPr spc="-5" dirty="0" smtClean="0"/>
              <a:t>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1295400"/>
            <a:ext cx="7924800" cy="524951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538480" lvl="1" indent="-229235">
              <a:lnSpc>
                <a:spcPct val="100000"/>
              </a:lnSpc>
              <a:spcBef>
                <a:spcPts val="225"/>
              </a:spcBef>
              <a:buClr>
                <a:srgbClr val="9CBDBC"/>
              </a:buClr>
              <a:buFont typeface="Arial" pitchFamily="34" charset="0"/>
              <a:buChar char="•"/>
              <a:tabLst>
                <a:tab pos="538480" algn="l"/>
                <a:tab pos="539115" algn="l"/>
              </a:tabLst>
            </a:pPr>
            <a:r>
              <a:rPr lang="en-US" sz="2400" dirty="0" smtClean="0"/>
              <a:t>The template is included with </a:t>
            </a:r>
            <a:r>
              <a:rPr lang="en-US" sz="2400" i="1" dirty="0" err="1" smtClean="0">
                <a:solidFill>
                  <a:schemeClr val="accent2"/>
                </a:solidFill>
              </a:rPr>
              <a:t>template:insert</a:t>
            </a:r>
            <a:endParaRPr lang="en-US" sz="2400" i="1" dirty="0" smtClean="0">
              <a:solidFill>
                <a:schemeClr val="accent2"/>
              </a:solidFill>
            </a:endParaRPr>
          </a:p>
          <a:p>
            <a:pPr marL="538480" lvl="1" indent="-229235">
              <a:lnSpc>
                <a:spcPct val="100000"/>
              </a:lnSpc>
              <a:spcBef>
                <a:spcPts val="225"/>
              </a:spcBef>
              <a:buClr>
                <a:srgbClr val="9CBDBC"/>
              </a:buClr>
              <a:buFont typeface="Arial" pitchFamily="34" charset="0"/>
              <a:buChar char="•"/>
              <a:tabLst>
                <a:tab pos="538480" algn="l"/>
                <a:tab pos="539115" algn="l"/>
              </a:tabLst>
            </a:pPr>
            <a:r>
              <a:rPr lang="en-US" sz="2400" i="1" dirty="0" err="1" smtClean="0">
                <a:solidFill>
                  <a:schemeClr val="accent2">
                    <a:lumMod val="75000"/>
                  </a:schemeClr>
                </a:solidFill>
              </a:rPr>
              <a:t>template:put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smtClean="0"/>
              <a:t>puts the bean in request scope</a:t>
            </a:r>
          </a:p>
          <a:p>
            <a:pPr marL="538480" lvl="1" indent="-229235">
              <a:lnSpc>
                <a:spcPct val="100000"/>
              </a:lnSpc>
              <a:spcBef>
                <a:spcPts val="225"/>
              </a:spcBef>
              <a:buClr>
                <a:srgbClr val="9CBDBC"/>
              </a:buClr>
              <a:buFont typeface="Arial" pitchFamily="34" charset="0"/>
              <a:buChar char="•"/>
              <a:tabLst>
                <a:tab pos="538480" algn="l"/>
                <a:tab pos="539115" algn="l"/>
              </a:tabLst>
            </a:pPr>
            <a:r>
              <a:rPr lang="en-US" sz="2400" dirty="0" smtClean="0"/>
              <a:t>A bean contains the URI (Uniform Resource Identifier) of a Web component</a:t>
            </a:r>
            <a:endParaRPr lang="en-US" sz="2200" i="1" spc="-10" dirty="0" smtClean="0">
              <a:solidFill>
                <a:schemeClr val="accent4">
                  <a:lumMod val="75000"/>
                </a:schemeClr>
              </a:solidFill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225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200" spc="-1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template:insert</a:t>
            </a:r>
            <a:r>
              <a:rPr sz="2200" spc="6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template='/articleTemplate.jsp'</a:t>
            </a:r>
            <a:r>
              <a:rPr sz="22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&gt;</a:t>
            </a:r>
            <a:endParaRPr sz="22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995680" lvl="2" indent="-229235">
              <a:spcBef>
                <a:spcPts val="22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&lt;template:put</a:t>
            </a:r>
            <a:r>
              <a:rPr sz="22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name='header'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content='/header.html'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/&gt;</a:t>
            </a:r>
            <a:endParaRPr sz="2200" dirty="0">
              <a:latin typeface="Calibri"/>
              <a:cs typeface="Calibri"/>
            </a:endParaRPr>
          </a:p>
          <a:p>
            <a:pPr marL="995680" lvl="2" indent="-229235">
              <a:spcBef>
                <a:spcPts val="22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&lt;template:put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name='sidebar'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content='/sidebar.jsp'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/&gt;</a:t>
            </a:r>
            <a:endParaRPr sz="2200" dirty="0">
              <a:latin typeface="Calibri"/>
              <a:cs typeface="Calibri"/>
            </a:endParaRPr>
          </a:p>
          <a:p>
            <a:pPr marL="995680" lvl="2" indent="-229235">
              <a:spcBef>
                <a:spcPts val="22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&lt;template:put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name=</a:t>
            </a: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'content'</a:t>
            </a:r>
            <a:r>
              <a:rPr lang="en-US" sz="2200" spc="1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content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='/introduction.html</a:t>
            </a: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'</a:t>
            </a:r>
            <a:r>
              <a:rPr lang="en-US"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/&gt;</a:t>
            </a:r>
            <a:endParaRPr sz="2200" dirty="0">
              <a:latin typeface="Calibri"/>
              <a:cs typeface="Calibri"/>
            </a:endParaRPr>
          </a:p>
          <a:p>
            <a:pPr marL="995680" lvl="2" indent="-229235">
              <a:spcBef>
                <a:spcPts val="225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&lt;template:put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name='footer'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content='/footer.html'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/&gt;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229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2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&lt;/</a:t>
            </a:r>
            <a:r>
              <a:rPr sz="2200" spc="-10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template:insert</a:t>
            </a:r>
            <a:r>
              <a:rPr sz="2200" spc="-1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&gt;</a:t>
            </a:r>
            <a:endParaRPr lang="en-US" sz="2200" spc="-10" dirty="0" smtClean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22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400" i="1" dirty="0" err="1" smtClean="0">
                <a:solidFill>
                  <a:schemeClr val="accent5">
                    <a:lumMod val="75000"/>
                  </a:schemeClr>
                </a:solidFill>
              </a:rPr>
              <a:t>template:get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retrieves a Java bean with the specified name </a:t>
            </a:r>
            <a:endParaRPr lang="en-US" sz="2200" spc="-10" dirty="0" smtClean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229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lang="en-US" sz="2200" spc="-10" dirty="0" smtClean="0">
                <a:solidFill>
                  <a:srgbClr val="2E2B1F"/>
                </a:solidFill>
                <a:cs typeface="Calibri"/>
              </a:rPr>
              <a:t>&lt;</a:t>
            </a:r>
            <a:r>
              <a:rPr lang="en-US" sz="2200" spc="-10" dirty="0" err="1" smtClean="0">
                <a:solidFill>
                  <a:srgbClr val="2E2B1F"/>
                </a:solidFill>
                <a:cs typeface="Calibri"/>
              </a:rPr>
              <a:t>template:get</a:t>
            </a:r>
            <a:r>
              <a:rPr lang="en-US" sz="2200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5" dirty="0" smtClean="0">
                <a:solidFill>
                  <a:srgbClr val="2E2B1F"/>
                </a:solidFill>
                <a:cs typeface="Calibri"/>
              </a:rPr>
              <a:t>name='header'/&gt;</a:t>
            </a:r>
            <a:endParaRPr lang="en-US" sz="2200" dirty="0" smtClean="0"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229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lang="en-US" sz="2200" spc="-10" dirty="0" smtClean="0">
                <a:solidFill>
                  <a:srgbClr val="2E2B1F"/>
                </a:solidFill>
                <a:cs typeface="Calibri"/>
              </a:rPr>
              <a:t>&lt;</a:t>
            </a:r>
            <a:r>
              <a:rPr lang="en-US" sz="2200" spc="-10" dirty="0" err="1" smtClean="0">
                <a:solidFill>
                  <a:srgbClr val="2E2B1F"/>
                </a:solidFill>
                <a:cs typeface="Calibri"/>
              </a:rPr>
              <a:t>template:get</a:t>
            </a:r>
            <a:r>
              <a:rPr lang="en-US" sz="2200" spc="15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0" dirty="0" smtClean="0">
                <a:solidFill>
                  <a:srgbClr val="2E2B1F"/>
                </a:solidFill>
                <a:cs typeface="Calibri"/>
              </a:rPr>
              <a:t>name='content'/&gt;</a:t>
            </a:r>
            <a:endParaRPr lang="en-US" sz="2200" dirty="0" smtClean="0"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229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lang="en-US" sz="2200" spc="-10" dirty="0" smtClean="0">
                <a:solidFill>
                  <a:srgbClr val="2E2B1F"/>
                </a:solidFill>
                <a:cs typeface="Calibri"/>
              </a:rPr>
              <a:t>&lt;</a:t>
            </a:r>
            <a:r>
              <a:rPr lang="en-US" sz="2200" spc="-10" dirty="0" err="1" smtClean="0">
                <a:solidFill>
                  <a:srgbClr val="2E2B1F"/>
                </a:solidFill>
                <a:cs typeface="Calibri"/>
              </a:rPr>
              <a:t>template:get</a:t>
            </a:r>
            <a:r>
              <a:rPr lang="en-US" sz="2200" spc="10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0" dirty="0" smtClean="0">
                <a:solidFill>
                  <a:srgbClr val="2E2B1F"/>
                </a:solidFill>
                <a:cs typeface="Calibri"/>
              </a:rPr>
              <a:t>name='footer'/&gt;</a:t>
            </a:r>
            <a:endParaRPr lang="en-US" sz="2200" dirty="0" smtClean="0"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486025"/>
            <a:ext cx="8105775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" y="152400"/>
            <a:ext cx="884872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docs.huihoo.com/java/jsp/i/jw-0915-jspweb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81000"/>
            <a:ext cx="7162800" cy="6324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592570" cy="726440"/>
          </a:xfrm>
        </p:spPr>
        <p:txBody>
          <a:bodyPr/>
          <a:lstStyle/>
          <a:p>
            <a:r>
              <a:rPr lang="en-US" dirty="0" smtClean="0"/>
              <a:t>Link for JSP quiz: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524000"/>
            <a:ext cx="7715250" cy="923330"/>
          </a:xfrm>
        </p:spPr>
        <p:txBody>
          <a:bodyPr/>
          <a:lstStyle/>
          <a:p>
            <a:endParaRPr lang="en-US" sz="2000" dirty="0" smtClean="0"/>
          </a:p>
          <a:p>
            <a:r>
              <a:rPr lang="en-US" sz="2000" dirty="0" smtClean="0">
                <a:hlinkClick r:id="rId2"/>
              </a:rPr>
              <a:t>https://forms.office.com/r/HGNHGnwmYq</a:t>
            </a:r>
          </a:p>
          <a:p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5492" y="3420364"/>
            <a:ext cx="4648200" cy="10331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600" spc="-455" dirty="0"/>
              <a:t>W</a:t>
            </a:r>
            <a:r>
              <a:rPr sz="6600" spc="-75" dirty="0"/>
              <a:t>e</a:t>
            </a:r>
            <a:r>
              <a:rPr sz="6600" spc="5" dirty="0"/>
              <a:t>b</a:t>
            </a:r>
            <a:r>
              <a:rPr sz="6600" spc="-270" dirty="0"/>
              <a:t> </a:t>
            </a:r>
            <a:r>
              <a:rPr sz="6600" spc="-50" dirty="0"/>
              <a:t>S</a:t>
            </a:r>
            <a:r>
              <a:rPr sz="6600" spc="-75" dirty="0"/>
              <a:t>e</a:t>
            </a:r>
            <a:r>
              <a:rPr sz="6600" spc="-105" dirty="0"/>
              <a:t>rv</a:t>
            </a:r>
            <a:r>
              <a:rPr sz="6600" spc="-114" dirty="0"/>
              <a:t>i</a:t>
            </a:r>
            <a:r>
              <a:rPr sz="6600" spc="-60" dirty="0"/>
              <a:t>c</a:t>
            </a:r>
            <a:r>
              <a:rPr sz="6600" spc="-75" dirty="0"/>
              <a:t>e</a:t>
            </a:r>
            <a:r>
              <a:rPr sz="6600" dirty="0"/>
              <a:t>s</a:t>
            </a:r>
            <a:endParaRPr sz="6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63220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m</a:t>
            </a:r>
            <a:r>
              <a:rPr spc="-105" dirty="0"/>
              <a:t>p</a:t>
            </a:r>
            <a:r>
              <a:rPr spc="-110" dirty="0"/>
              <a:t>i</a:t>
            </a:r>
            <a:r>
              <a:rPr spc="-100" dirty="0"/>
              <a:t>l</a:t>
            </a:r>
            <a:r>
              <a:rPr spc="-105" dirty="0"/>
              <a:t>a</a:t>
            </a:r>
            <a:r>
              <a:rPr spc="-100" dirty="0"/>
              <a:t>t</a:t>
            </a:r>
            <a:r>
              <a:rPr spc="-110" dirty="0"/>
              <a:t>io</a:t>
            </a:r>
            <a:r>
              <a:rPr spc="-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447800"/>
            <a:ext cx="7696200" cy="32874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524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When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browser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asks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400" spc="-75" dirty="0" smtClean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lang="en-US" sz="2400" spc="-75" dirty="0" smtClean="0">
                <a:solidFill>
                  <a:srgbClr val="2E2B1F"/>
                </a:solidFill>
                <a:latin typeface="Calibri"/>
                <a:cs typeface="Calibri"/>
              </a:rPr>
              <a:t> page</a:t>
            </a:r>
            <a:r>
              <a:rPr sz="2400" spc="-75" dirty="0" smtClean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400" spc="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engine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first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checks</a:t>
            </a:r>
            <a:r>
              <a:rPr sz="24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4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see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whether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needs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compile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page.</a:t>
            </a:r>
            <a:endParaRPr sz="2400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r>
              <a:rPr sz="24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never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been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compiled</a:t>
            </a:r>
            <a:r>
              <a:rPr lang="en-US"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 to a </a:t>
            </a:r>
            <a:r>
              <a:rPr lang="en-US" sz="2400" spc="-10" dirty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lang="en-US"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ervlet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400" spc="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400" spc="25" dirty="0" smtClean="0">
                <a:solidFill>
                  <a:srgbClr val="2E2B1F"/>
                </a:solidFill>
                <a:latin typeface="Calibri"/>
                <a:cs typeface="Calibri"/>
              </a:rPr>
              <a:t>only 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n</a:t>
            </a:r>
            <a:r>
              <a:rPr sz="240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4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engine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compiles </a:t>
            </a:r>
            <a:r>
              <a:rPr sz="24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page.</a:t>
            </a:r>
            <a:endParaRPr sz="24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compilation</a:t>
            </a:r>
            <a:r>
              <a:rPr sz="2400" spc="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process</a:t>
            </a:r>
            <a:r>
              <a:rPr sz="2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involves </a:t>
            </a:r>
            <a:r>
              <a:rPr sz="2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three</a:t>
            </a:r>
            <a:r>
              <a:rPr sz="2400" spc="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steps</a:t>
            </a:r>
            <a:r>
              <a:rPr sz="2400" spc="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−</a:t>
            </a:r>
            <a:endParaRPr sz="24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Parsing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the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65" dirty="0">
                <a:solidFill>
                  <a:srgbClr val="2E2B1F"/>
                </a:solidFill>
                <a:latin typeface="Calibri"/>
                <a:cs typeface="Calibri"/>
              </a:rPr>
              <a:t>JSP.</a:t>
            </a:r>
            <a:endParaRPr sz="24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lang="en-US" sz="2400" spc="-20" dirty="0" smtClean="0">
                <a:solidFill>
                  <a:srgbClr val="2E2B1F"/>
                </a:solidFill>
                <a:latin typeface="Calibri"/>
                <a:cs typeface="Calibri"/>
              </a:rPr>
              <a:t>Converting</a:t>
            </a:r>
            <a:r>
              <a:rPr sz="2400" spc="-2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into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servlet.</a:t>
            </a:r>
            <a:endParaRPr sz="24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Compiling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servlet.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575" y="474027"/>
            <a:ext cx="7159625" cy="723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W</a:t>
            </a:r>
            <a:r>
              <a:rPr spc="-45" dirty="0"/>
              <a:t>e</a:t>
            </a:r>
            <a:r>
              <a:rPr spc="15" dirty="0"/>
              <a:t>b</a:t>
            </a:r>
            <a:r>
              <a:rPr spc="-135" dirty="0"/>
              <a:t> </a:t>
            </a:r>
            <a:r>
              <a:rPr spc="-85" dirty="0"/>
              <a:t>S</a:t>
            </a:r>
            <a:r>
              <a:rPr spc="-45" dirty="0"/>
              <a:t>e</a:t>
            </a:r>
            <a:r>
              <a:rPr spc="-85" dirty="0"/>
              <a:t>r</a:t>
            </a:r>
            <a:r>
              <a:rPr spc="-40" dirty="0"/>
              <a:t>v</a:t>
            </a:r>
            <a:r>
              <a:rPr spc="-70" dirty="0"/>
              <a:t>i</a:t>
            </a:r>
            <a:r>
              <a:rPr spc="-60" dirty="0"/>
              <a:t>c</a:t>
            </a:r>
            <a:r>
              <a:rPr spc="-45" dirty="0"/>
              <a:t>e</a:t>
            </a:r>
            <a:r>
              <a:rPr spc="-85" dirty="0"/>
              <a:t>s</a:t>
            </a:r>
            <a:r>
              <a:rPr spc="5" dirty="0"/>
              <a:t>:</a:t>
            </a:r>
            <a:r>
              <a:rPr spc="-335" dirty="0"/>
              <a:t> </a:t>
            </a:r>
            <a:r>
              <a:rPr spc="-50" dirty="0"/>
              <a:t>O</a:t>
            </a:r>
            <a:r>
              <a:rPr spc="-120" dirty="0"/>
              <a:t>v</a:t>
            </a:r>
            <a:r>
              <a:rPr spc="-45" dirty="0"/>
              <a:t>e</a:t>
            </a:r>
            <a:r>
              <a:rPr spc="-85" dirty="0"/>
              <a:t>r</a:t>
            </a:r>
            <a:r>
              <a:rPr spc="-40" dirty="0"/>
              <a:t>v</a:t>
            </a:r>
            <a:r>
              <a:rPr spc="-70" dirty="0"/>
              <a:t>i</a:t>
            </a:r>
            <a:r>
              <a:rPr spc="-45" dirty="0"/>
              <a:t>e</a:t>
            </a:r>
            <a:r>
              <a:rPr spc="25" dirty="0"/>
              <a:t>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0" y="1295400"/>
            <a:ext cx="8458200" cy="4656403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41300" indent="-229235" algn="just">
              <a:lnSpc>
                <a:spcPct val="100000"/>
              </a:lnSpc>
              <a:spcBef>
                <a:spcPts val="710"/>
              </a:spcBef>
              <a:buClr>
                <a:srgbClr val="A9A47B"/>
              </a:buClr>
              <a:tabLst>
                <a:tab pos="241300" algn="l"/>
                <a:tab pos="241935" algn="l"/>
              </a:tabLst>
            </a:pPr>
            <a:r>
              <a:rPr lang="en-US" sz="2500" spc="15" dirty="0" smtClean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2500" spc="15" dirty="0" smtClean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500" spc="5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500" b="1" spc="-10" dirty="0">
                <a:solidFill>
                  <a:srgbClr val="2E2B1F"/>
                </a:solidFill>
                <a:latin typeface="Calibri"/>
                <a:cs typeface="Calibri"/>
              </a:rPr>
              <a:t>Web </a:t>
            </a:r>
            <a:r>
              <a:rPr sz="2500" b="1" spc="10" dirty="0">
                <a:solidFill>
                  <a:srgbClr val="2E2B1F"/>
                </a:solidFill>
                <a:latin typeface="Calibri"/>
                <a:cs typeface="Calibri"/>
              </a:rPr>
              <a:t>Service</a:t>
            </a:r>
            <a:r>
              <a:rPr sz="2500" b="1" spc="1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500" dirty="0" smtClean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500" spc="1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5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2E2B1F"/>
                </a:solidFill>
                <a:latin typeface="Calibri"/>
                <a:cs typeface="Calibri"/>
              </a:rPr>
              <a:t>defined</a:t>
            </a:r>
            <a:r>
              <a:rPr sz="2500" spc="1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5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2E2B1F"/>
                </a:solidFill>
                <a:latin typeface="Calibri"/>
                <a:cs typeface="Calibri"/>
              </a:rPr>
              <a:t>following</a:t>
            </a:r>
            <a:r>
              <a:rPr sz="2500" spc="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2E2B1F"/>
                </a:solidFill>
                <a:latin typeface="Calibri"/>
                <a:cs typeface="Calibri"/>
              </a:rPr>
              <a:t>ways:</a:t>
            </a:r>
            <a:endParaRPr sz="2500" dirty="0">
              <a:latin typeface="Calibri"/>
              <a:cs typeface="Calibri"/>
            </a:endParaRPr>
          </a:p>
          <a:p>
            <a:pPr marL="537210" marR="803275" lvl="1" indent="-229235" algn="just">
              <a:lnSpc>
                <a:spcPct val="100000"/>
              </a:lnSpc>
              <a:spcBef>
                <a:spcPts val="575"/>
              </a:spcBef>
              <a:buClr>
                <a:srgbClr val="9CBDBC"/>
              </a:buClr>
              <a:buFont typeface="Arial MT"/>
              <a:buChar char="•"/>
              <a:tabLst>
                <a:tab pos="536575" algn="l"/>
                <a:tab pos="537210" algn="l"/>
              </a:tabLst>
            </a:pPr>
            <a:r>
              <a:rPr sz="25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is</a:t>
            </a:r>
            <a:r>
              <a:rPr sz="2500" spc="3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</a:t>
            </a:r>
            <a:r>
              <a:rPr sz="2500" spc="-6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client</a:t>
            </a:r>
            <a:r>
              <a:rPr sz="2500" spc="7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server</a:t>
            </a:r>
            <a:r>
              <a:rPr sz="2500" spc="4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application</a:t>
            </a:r>
            <a:r>
              <a:rPr sz="25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or</a:t>
            </a:r>
            <a:r>
              <a:rPr sz="2500" spc="-3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application</a:t>
            </a:r>
            <a:r>
              <a:rPr sz="25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component </a:t>
            </a:r>
            <a:r>
              <a:rPr sz="2500" spc="-3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for </a:t>
            </a:r>
            <a:r>
              <a:rPr sz="2500" spc="-43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communication</a:t>
            </a:r>
            <a:r>
              <a:rPr lang="en-US" sz="250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 which can be available</a:t>
            </a:r>
            <a:r>
              <a:rPr lang="en-US" sz="2500" spc="-35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500" spc="-1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over</a:t>
            </a:r>
            <a:r>
              <a:rPr lang="en-US" sz="2500" spc="-3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500" spc="5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the</a:t>
            </a:r>
            <a:r>
              <a:rPr lang="en-US" sz="2500" spc="-4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500" spc="-5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Internet </a:t>
            </a:r>
            <a:r>
              <a:rPr lang="en-US" sz="250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or</a:t>
            </a:r>
            <a:r>
              <a:rPr lang="en-US" sz="2500" spc="4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500" spc="-5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private</a:t>
            </a:r>
            <a:r>
              <a:rPr lang="en-US" sz="2500" spc="-114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500" spc="-15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(intranet)</a:t>
            </a:r>
            <a:r>
              <a:rPr lang="en-US" sz="2500" spc="55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500" spc="-1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networks</a:t>
            </a:r>
            <a:r>
              <a:rPr sz="250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.</a:t>
            </a:r>
            <a:endParaRPr sz="25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537210" lvl="1" indent="-229235" algn="just">
              <a:lnSpc>
                <a:spcPct val="100000"/>
              </a:lnSpc>
              <a:spcBef>
                <a:spcPts val="455"/>
              </a:spcBef>
              <a:buClr>
                <a:srgbClr val="9CBDBC"/>
              </a:buClr>
              <a:buFont typeface="Arial MT"/>
              <a:buChar char="•"/>
              <a:tabLst>
                <a:tab pos="536575" algn="l"/>
                <a:tab pos="537210" algn="l"/>
              </a:tabLst>
            </a:pPr>
            <a:r>
              <a:rPr lang="en-US" sz="2500" spc="5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is a </a:t>
            </a:r>
            <a:r>
              <a:rPr sz="2500" spc="5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method</a:t>
            </a:r>
            <a:r>
              <a:rPr sz="2500" spc="-15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of</a:t>
            </a:r>
            <a:r>
              <a:rPr sz="2500" spc="-2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communication</a:t>
            </a:r>
            <a:r>
              <a:rPr sz="2500" spc="-9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between</a:t>
            </a:r>
            <a:r>
              <a:rPr sz="2500" spc="-1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two</a:t>
            </a:r>
            <a:r>
              <a:rPr sz="2500" spc="-2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devices</a:t>
            </a:r>
            <a:r>
              <a:rPr sz="2500" spc="3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over</a:t>
            </a:r>
            <a:r>
              <a:rPr sz="2500" spc="4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network.</a:t>
            </a:r>
            <a:endParaRPr sz="2500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marL="537210" marR="1133475" lvl="1" indent="-229235" algn="just">
              <a:lnSpc>
                <a:spcPct val="100000"/>
              </a:lnSpc>
              <a:spcBef>
                <a:spcPts val="455"/>
              </a:spcBef>
              <a:buClr>
                <a:srgbClr val="9CBDBC"/>
              </a:buClr>
              <a:buFont typeface="Arial MT"/>
              <a:buChar char="•"/>
              <a:tabLst>
                <a:tab pos="536575" algn="l"/>
                <a:tab pos="537210" algn="l"/>
              </a:tabLst>
            </a:pPr>
            <a:r>
              <a:rPr sz="2500" spc="-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is</a:t>
            </a:r>
            <a:r>
              <a:rPr sz="2500" spc="3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1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a</a:t>
            </a:r>
            <a:r>
              <a:rPr sz="2500" spc="-7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collection</a:t>
            </a:r>
            <a:r>
              <a:rPr sz="2500" spc="13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of</a:t>
            </a:r>
            <a:r>
              <a:rPr sz="2500" spc="-2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standards</a:t>
            </a:r>
            <a:r>
              <a:rPr sz="2500" spc="-12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or</a:t>
            </a:r>
            <a:r>
              <a:rPr sz="2500" spc="-3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protocols</a:t>
            </a:r>
            <a:r>
              <a:rPr sz="2500" spc="3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-3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for</a:t>
            </a:r>
            <a:r>
              <a:rPr sz="2500" spc="3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exchanging </a:t>
            </a:r>
            <a:r>
              <a:rPr sz="2500" spc="-434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information</a:t>
            </a:r>
            <a:r>
              <a:rPr sz="2500" spc="-2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between</a:t>
            </a:r>
            <a:r>
              <a:rPr sz="2500" spc="5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two</a:t>
            </a:r>
            <a:r>
              <a:rPr sz="2500" spc="-10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devices</a:t>
            </a:r>
            <a:r>
              <a:rPr sz="2500" spc="10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or</a:t>
            </a:r>
            <a:r>
              <a:rPr sz="2500" spc="-3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application</a:t>
            </a:r>
            <a:r>
              <a:rPr lang="en-US" sz="2500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s</a:t>
            </a:r>
            <a:r>
              <a:rPr sz="2500" dirty="0" smtClean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.</a:t>
            </a:r>
            <a:endParaRPr lang="en-IN" sz="2500" dirty="0" smtClean="0">
              <a:solidFill>
                <a:schemeClr val="accent4">
                  <a:lumMod val="75000"/>
                </a:schemeClr>
              </a:solidFill>
              <a:latin typeface="Calibri"/>
              <a:cs typeface="Calibri"/>
            </a:endParaRPr>
          </a:p>
          <a:p>
            <a:pPr marL="307975" marR="1133475" lvl="1" algn="just">
              <a:lnSpc>
                <a:spcPct val="100000"/>
              </a:lnSpc>
              <a:spcBef>
                <a:spcPts val="455"/>
              </a:spcBef>
              <a:buClr>
                <a:srgbClr val="9CBDBC"/>
              </a:buClr>
              <a:tabLst>
                <a:tab pos="536575" algn="l"/>
                <a:tab pos="537210" algn="l"/>
              </a:tabLst>
            </a:pPr>
            <a:endParaRPr sz="2500" dirty="0">
              <a:solidFill>
                <a:schemeClr val="accent4">
                  <a:lumMod val="75000"/>
                </a:schemeClr>
              </a:solidFill>
              <a:latin typeface="Calibri"/>
              <a:cs typeface="Calibri"/>
            </a:endParaRPr>
          </a:p>
          <a:p>
            <a:pPr marL="537210" lvl="1" indent="-229235" algn="just">
              <a:lnSpc>
                <a:spcPct val="100000"/>
              </a:lnSpc>
              <a:spcBef>
                <a:spcPts val="455"/>
              </a:spcBef>
              <a:buClr>
                <a:srgbClr val="9CBDBC"/>
              </a:buClr>
              <a:buFont typeface="Arial MT"/>
              <a:buChar char="•"/>
              <a:tabLst>
                <a:tab pos="536575" algn="l"/>
                <a:tab pos="537210" algn="l"/>
              </a:tabLst>
            </a:pPr>
            <a:r>
              <a:rPr lang="en-IN" sz="2500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Web services u</a:t>
            </a:r>
            <a:r>
              <a:rPr sz="2500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se</a:t>
            </a:r>
            <a:r>
              <a:rPr sz="2500" spc="-50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a</a:t>
            </a:r>
            <a:r>
              <a:rPr sz="2500" spc="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standardized</a:t>
            </a:r>
            <a:r>
              <a:rPr sz="2500" spc="-9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XML</a:t>
            </a:r>
            <a:r>
              <a:rPr sz="2500" spc="-3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1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messaging</a:t>
            </a:r>
            <a:r>
              <a:rPr sz="2500" spc="-13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500" spc="10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system</a:t>
            </a:r>
            <a:endParaRPr sz="2500" dirty="0">
              <a:solidFill>
                <a:schemeClr val="accent2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575" y="474027"/>
            <a:ext cx="7845425" cy="723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5" dirty="0"/>
              <a:t>C</a:t>
            </a:r>
            <a:r>
              <a:rPr spc="-90" dirty="0"/>
              <a:t>o</a:t>
            </a:r>
            <a:r>
              <a:rPr spc="-35" dirty="0"/>
              <a:t>m</a:t>
            </a:r>
            <a:r>
              <a:rPr spc="-55" dirty="0"/>
              <a:t>p</a:t>
            </a:r>
            <a:r>
              <a:rPr spc="-90" dirty="0"/>
              <a:t>o</a:t>
            </a:r>
            <a:r>
              <a:rPr spc="-65" dirty="0"/>
              <a:t>n</a:t>
            </a:r>
            <a:r>
              <a:rPr spc="-45" dirty="0"/>
              <a:t>e</a:t>
            </a:r>
            <a:r>
              <a:rPr spc="-65" dirty="0"/>
              <a:t>n</a:t>
            </a:r>
            <a:r>
              <a:rPr spc="-45" dirty="0"/>
              <a:t>t</a:t>
            </a:r>
            <a:r>
              <a:rPr spc="10" dirty="0"/>
              <a:t>s</a:t>
            </a:r>
            <a:r>
              <a:rPr spc="-270" dirty="0"/>
              <a:t> </a:t>
            </a:r>
            <a:r>
              <a:rPr spc="-90" dirty="0"/>
              <a:t>o</a:t>
            </a:r>
            <a:r>
              <a:rPr spc="5" dirty="0"/>
              <a:t>f</a:t>
            </a:r>
            <a:r>
              <a:rPr spc="-220" dirty="0"/>
              <a:t> </a:t>
            </a:r>
            <a:r>
              <a:rPr spc="-375" dirty="0"/>
              <a:t>W</a:t>
            </a:r>
            <a:r>
              <a:rPr spc="-45" dirty="0"/>
              <a:t>e</a:t>
            </a:r>
            <a:r>
              <a:rPr spc="15" dirty="0"/>
              <a:t>b</a:t>
            </a:r>
            <a:r>
              <a:rPr spc="-135" dirty="0"/>
              <a:t> </a:t>
            </a:r>
            <a:r>
              <a:rPr spc="-85" dirty="0"/>
              <a:t>S</a:t>
            </a:r>
            <a:r>
              <a:rPr spc="-45" dirty="0"/>
              <a:t>e</a:t>
            </a:r>
            <a:r>
              <a:rPr spc="-85" dirty="0"/>
              <a:t>r</a:t>
            </a:r>
            <a:r>
              <a:rPr spc="-40" dirty="0"/>
              <a:t>v</a:t>
            </a:r>
            <a:r>
              <a:rPr spc="-70" dirty="0"/>
              <a:t>i</a:t>
            </a:r>
            <a:r>
              <a:rPr spc="-60" dirty="0"/>
              <a:t>c</a:t>
            </a:r>
            <a:r>
              <a:rPr spc="-45" dirty="0"/>
              <a:t>e</a:t>
            </a:r>
            <a:r>
              <a:rPr spc="1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447800"/>
            <a:ext cx="7620000" cy="42750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9235" algn="just">
              <a:lnSpc>
                <a:spcPct val="104800"/>
              </a:lnSpc>
              <a:buClr>
                <a:srgbClr val="A9A47B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basic web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services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platform 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is XML 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+ 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HTTP.</a:t>
            </a:r>
            <a:r>
              <a:rPr sz="2200" spc="3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endParaRPr lang="en-US" sz="2200" spc="37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9235" algn="just">
              <a:lnSpc>
                <a:spcPct val="104800"/>
              </a:lnSpc>
              <a:buClr>
                <a:srgbClr val="A9A47B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15" dirty="0" smtClean="0">
                <a:solidFill>
                  <a:srgbClr val="2E2B1F"/>
                </a:solidFill>
                <a:latin typeface="Calibri"/>
                <a:cs typeface="Calibri"/>
              </a:rPr>
              <a:t>All 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dirty="0" smtClean="0">
                <a:solidFill>
                  <a:srgbClr val="2E2B1F"/>
                </a:solidFill>
                <a:latin typeface="Calibri"/>
                <a:cs typeface="Calibri"/>
              </a:rPr>
              <a:t>standard</a:t>
            </a:r>
            <a:r>
              <a:rPr sz="2200" spc="2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services</a:t>
            </a:r>
            <a:r>
              <a:rPr sz="2200" spc="2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work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using</a:t>
            </a:r>
            <a:r>
              <a:rPr sz="2200" spc="1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following</a:t>
            </a:r>
            <a:r>
              <a:rPr sz="2200" spc="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components</a:t>
            </a:r>
            <a:r>
              <a:rPr sz="2200" spc="2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−</a:t>
            </a:r>
            <a:endParaRPr sz="2200" dirty="0">
              <a:latin typeface="Calibri"/>
              <a:cs typeface="Calibri"/>
            </a:endParaRPr>
          </a:p>
          <a:p>
            <a:pPr marL="537210" lvl="1" indent="-229235" algn="just">
              <a:lnSpc>
                <a:spcPct val="100000"/>
              </a:lnSpc>
              <a:spcBef>
                <a:spcPts val="500"/>
              </a:spcBef>
              <a:buClr>
                <a:srgbClr val="9CBDBC"/>
              </a:buClr>
              <a:buFont typeface="Arial MT"/>
              <a:buChar char="•"/>
              <a:tabLst>
                <a:tab pos="536575" algn="l"/>
                <a:tab pos="537210" algn="l"/>
              </a:tabLst>
            </a:pPr>
            <a:r>
              <a:rPr sz="2200" spc="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SOAP</a:t>
            </a:r>
            <a:r>
              <a:rPr sz="2200" spc="-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(Simple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Object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Access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Protocol</a:t>
            </a: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)</a:t>
            </a:r>
            <a:endParaRPr lang="en-US" sz="2200" spc="-1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537210" lvl="1" indent="-229235" algn="just">
              <a:spcBef>
                <a:spcPts val="500"/>
              </a:spcBef>
              <a:buClr>
                <a:srgbClr val="9CBDBC"/>
              </a:buClr>
              <a:buFont typeface="Arial MT"/>
              <a:buChar char="•"/>
              <a:tabLst>
                <a:tab pos="536575" algn="l"/>
                <a:tab pos="537210" algn="l"/>
              </a:tabLst>
            </a:pPr>
            <a:r>
              <a:rPr lang="en-US" sz="2200" spc="10" dirty="0" smtClean="0">
                <a:solidFill>
                  <a:schemeClr val="accent3">
                    <a:lumMod val="75000"/>
                  </a:schemeClr>
                </a:solidFill>
                <a:cs typeface="Calibri"/>
              </a:rPr>
              <a:t>WSDL</a:t>
            </a:r>
            <a:r>
              <a:rPr lang="en-US" sz="2200" spc="-105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20" dirty="0" smtClean="0">
                <a:solidFill>
                  <a:srgbClr val="2E2B1F"/>
                </a:solidFill>
                <a:cs typeface="Calibri"/>
              </a:rPr>
              <a:t>(Web</a:t>
            </a:r>
            <a:r>
              <a:rPr lang="en-US" sz="2200" spc="60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20" dirty="0" smtClean="0">
                <a:solidFill>
                  <a:srgbClr val="2E2B1F"/>
                </a:solidFill>
                <a:cs typeface="Calibri"/>
              </a:rPr>
              <a:t>Services</a:t>
            </a:r>
            <a:r>
              <a:rPr lang="en-US" sz="2200" spc="105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5" dirty="0" smtClean="0">
                <a:solidFill>
                  <a:srgbClr val="2E2B1F"/>
                </a:solidFill>
                <a:cs typeface="Calibri"/>
              </a:rPr>
              <a:t>Description</a:t>
            </a:r>
            <a:r>
              <a:rPr lang="en-US" sz="2200" spc="-15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5" dirty="0" smtClean="0">
                <a:solidFill>
                  <a:srgbClr val="2E2B1F"/>
                </a:solidFill>
                <a:cs typeface="Calibri"/>
              </a:rPr>
              <a:t>Language)</a:t>
            </a:r>
            <a:endParaRPr sz="2200" dirty="0">
              <a:latin typeface="Calibri"/>
              <a:cs typeface="Calibri"/>
            </a:endParaRPr>
          </a:p>
          <a:p>
            <a:pPr marL="537210" lvl="1" indent="-229235" algn="just">
              <a:lnSpc>
                <a:spcPct val="100000"/>
              </a:lnSpc>
              <a:spcBef>
                <a:spcPts val="455"/>
              </a:spcBef>
              <a:buClr>
                <a:srgbClr val="9CBDBC"/>
              </a:buClr>
              <a:buFont typeface="Arial MT"/>
              <a:buChar char="•"/>
              <a:tabLst>
                <a:tab pos="536575" algn="l"/>
                <a:tab pos="537210" algn="l"/>
              </a:tabLst>
            </a:pPr>
            <a:r>
              <a:rPr sz="2200" spc="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UDDI</a:t>
            </a:r>
            <a:r>
              <a:rPr sz="2200" spc="-1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(Universal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Description,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Discovery 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Integration)</a:t>
            </a:r>
            <a:endParaRPr sz="2200" dirty="0">
              <a:latin typeface="Calibri"/>
              <a:cs typeface="Calibri"/>
            </a:endParaRPr>
          </a:p>
          <a:p>
            <a:pPr marL="241300" indent="-229235" algn="just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b="1" spc="15" dirty="0" smtClean="0">
                <a:solidFill>
                  <a:srgbClr val="2E2B1F"/>
                </a:solidFill>
                <a:latin typeface="Calibri"/>
                <a:cs typeface="Calibri"/>
              </a:rPr>
              <a:t>How</a:t>
            </a:r>
            <a:r>
              <a:rPr sz="2200" b="1" spc="5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20" dirty="0">
                <a:solidFill>
                  <a:srgbClr val="2E2B1F"/>
                </a:solidFill>
                <a:latin typeface="Calibri"/>
                <a:cs typeface="Calibri"/>
              </a:rPr>
              <a:t>Does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1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200" b="1" spc="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10" dirty="0">
                <a:solidFill>
                  <a:srgbClr val="2E2B1F"/>
                </a:solidFill>
                <a:latin typeface="Calibri"/>
                <a:cs typeface="Calibri"/>
              </a:rPr>
              <a:t>Service</a:t>
            </a:r>
            <a:r>
              <a:rPr sz="2200" b="1" spc="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Work?</a:t>
            </a:r>
            <a:endParaRPr sz="2200" dirty="0">
              <a:latin typeface="Calibri"/>
              <a:cs typeface="Calibri"/>
            </a:endParaRPr>
          </a:p>
          <a:p>
            <a:pPr marL="537210" marR="81280" lvl="1" indent="-229235" algn="just">
              <a:lnSpc>
                <a:spcPct val="100000"/>
              </a:lnSpc>
              <a:spcBef>
                <a:spcPts val="500"/>
              </a:spcBef>
              <a:buClr>
                <a:srgbClr val="9CBDBC"/>
              </a:buClr>
              <a:buFont typeface="Arial MT"/>
              <a:buChar char="•"/>
              <a:tabLst>
                <a:tab pos="536575" algn="l"/>
                <a:tab pos="537210" algn="l"/>
              </a:tabLst>
            </a:pPr>
            <a:r>
              <a:rPr sz="2200" spc="15" dirty="0" smtClean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2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service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takes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help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−</a:t>
            </a:r>
            <a:endParaRPr sz="2200" dirty="0">
              <a:latin typeface="Calibri"/>
              <a:cs typeface="Calibri"/>
            </a:endParaRPr>
          </a:p>
          <a:p>
            <a:pPr marL="1022985" lvl="2" indent="-343535" algn="just">
              <a:lnSpc>
                <a:spcPct val="100000"/>
              </a:lnSpc>
              <a:spcBef>
                <a:spcPts val="434"/>
              </a:spcBef>
              <a:buClr>
                <a:srgbClr val="D2CA6C"/>
              </a:buClr>
              <a:buAutoNum type="arabicPeriod"/>
              <a:tabLst>
                <a:tab pos="1022985" algn="l"/>
                <a:tab pos="1023619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XML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tag</a:t>
            </a:r>
            <a:r>
              <a:rPr sz="22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data</a:t>
            </a:r>
            <a:endParaRPr sz="2200" dirty="0">
              <a:latin typeface="Calibri"/>
              <a:cs typeface="Calibri"/>
            </a:endParaRPr>
          </a:p>
          <a:p>
            <a:pPr marL="1022985" lvl="2" indent="-343535" algn="just">
              <a:lnSpc>
                <a:spcPct val="100000"/>
              </a:lnSpc>
              <a:spcBef>
                <a:spcPts val="470"/>
              </a:spcBef>
              <a:buClr>
                <a:srgbClr val="D2CA6C"/>
              </a:buClr>
              <a:buAutoNum type="arabicPeriod"/>
              <a:tabLst>
                <a:tab pos="1022985" algn="l"/>
                <a:tab pos="1023619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SOAP</a:t>
            </a:r>
            <a:r>
              <a:rPr sz="2200" spc="-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transfer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a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message</a:t>
            </a:r>
            <a:endParaRPr sz="2200" dirty="0">
              <a:latin typeface="Calibri"/>
              <a:cs typeface="Calibri"/>
            </a:endParaRPr>
          </a:p>
          <a:p>
            <a:pPr marL="1022985" lvl="2" indent="-343535" algn="just">
              <a:lnSpc>
                <a:spcPct val="100000"/>
              </a:lnSpc>
              <a:spcBef>
                <a:spcPts val="470"/>
              </a:spcBef>
              <a:buClr>
                <a:srgbClr val="D2CA6C"/>
              </a:buClr>
              <a:buAutoNum type="arabicPeriod"/>
              <a:tabLst>
                <a:tab pos="1022985" algn="l"/>
                <a:tab pos="1023619" algn="l"/>
              </a:tabLst>
            </a:pP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r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i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h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v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il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i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i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ty</a:t>
            </a:r>
            <a:r>
              <a:rPr sz="2200" spc="-1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f</a:t>
            </a: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r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v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i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e.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6931025" cy="700192"/>
          </a:xfrm>
        </p:spPr>
        <p:txBody>
          <a:bodyPr/>
          <a:lstStyle/>
          <a:p>
            <a:r>
              <a:rPr lang="en-US" dirty="0" smtClean="0"/>
              <a:t>Skeleton SOAP Message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7639050" cy="5262979"/>
          </a:xfrm>
        </p:spPr>
        <p:txBody>
          <a:bodyPr/>
          <a:lstStyle/>
          <a:p>
            <a:r>
              <a:rPr lang="en-US" dirty="0" smtClean="0"/>
              <a:t>&lt;?xml version="1.0"?&gt;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&lt;</a:t>
            </a:r>
            <a:r>
              <a:rPr lang="en-US" dirty="0" err="1" smtClean="0"/>
              <a:t>soap:Envelope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xmlns</a:t>
            </a:r>
            <a:r>
              <a:rPr lang="en-US" dirty="0" smtClean="0"/>
              <a:t>: soap</a:t>
            </a:r>
            <a:r>
              <a:rPr lang="en-US" dirty="0" smtClean="0"/>
              <a:t>="http://www.w3.org/2003/05/soap-envelope/"</a:t>
            </a:r>
            <a:br>
              <a:rPr lang="en-US" dirty="0" smtClean="0"/>
            </a:br>
            <a:r>
              <a:rPr lang="en-US" dirty="0" smtClean="0"/>
              <a:t>soap</a:t>
            </a:r>
            <a:r>
              <a:rPr lang="en-US" dirty="0" smtClean="0"/>
              <a:t>: </a:t>
            </a:r>
            <a:r>
              <a:rPr lang="en-US" dirty="0" err="1" smtClean="0"/>
              <a:t>encodingStyle</a:t>
            </a:r>
            <a:r>
              <a:rPr lang="en-US" dirty="0" smtClean="0"/>
              <a:t>="http://www.w3.org/2003/05/soap-encoding"&gt;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&lt;</a:t>
            </a:r>
            <a:r>
              <a:rPr lang="en-US" dirty="0" err="1" smtClean="0"/>
              <a:t>soap:Header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... holds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metadata about the message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&lt;/</a:t>
            </a:r>
            <a:r>
              <a:rPr lang="en-US" dirty="0" err="1" smtClean="0"/>
              <a:t>soap:Header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&lt;</a:t>
            </a:r>
            <a:r>
              <a:rPr lang="en-US" dirty="0" err="1" smtClean="0"/>
              <a:t>soap:Body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... holds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actual request or response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&lt;</a:t>
            </a:r>
            <a:r>
              <a:rPr lang="en-US" dirty="0" err="1" smtClean="0"/>
              <a:t>soap:Fault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 smtClean="0"/>
              <a:t> 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... holds error information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 smtClean="0"/>
              <a:t>  &lt;/</a:t>
            </a:r>
            <a:r>
              <a:rPr lang="en-US" dirty="0" err="1" smtClean="0"/>
              <a:t>soap:Fault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 smtClean="0"/>
              <a:t>&lt;/</a:t>
            </a:r>
            <a:r>
              <a:rPr lang="en-US" dirty="0" err="1" smtClean="0"/>
              <a:t>soap:Body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&lt;/</a:t>
            </a:r>
            <a:r>
              <a:rPr lang="en-US" dirty="0" err="1" smtClean="0"/>
              <a:t>soap:Envelope</a:t>
            </a:r>
            <a:r>
              <a:rPr lang="en-US" dirty="0" smtClean="0"/>
              <a:t>&gt; 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6931025" cy="615553"/>
          </a:xfrm>
        </p:spPr>
        <p:txBody>
          <a:bodyPr/>
          <a:lstStyle/>
          <a:p>
            <a:r>
              <a:rPr lang="en-US" sz="4000" dirty="0" smtClean="0"/>
              <a:t>A SOAP Example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7639050" cy="923330"/>
          </a:xfrm>
        </p:spPr>
        <p:txBody>
          <a:bodyPr/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2000" dirty="0" smtClean="0"/>
              <a:t>In the example, a </a:t>
            </a:r>
            <a:r>
              <a:rPr lang="en-US" sz="2000" dirty="0" err="1" smtClean="0"/>
              <a:t>GetStockPrice</a:t>
            </a:r>
            <a:r>
              <a:rPr lang="en-US" sz="2000" dirty="0" smtClean="0"/>
              <a:t> request is sent to a server.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000" dirty="0" smtClean="0"/>
              <a:t>The request has a </a:t>
            </a:r>
            <a:r>
              <a:rPr lang="en-US" sz="2000" dirty="0" err="1" smtClean="0"/>
              <a:t>StockName</a:t>
            </a:r>
            <a:r>
              <a:rPr lang="en-US" sz="2000" dirty="0" smtClean="0"/>
              <a:t> parameter and a Price parameter that will be returned in the response.</a:t>
            </a:r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874168"/>
            <a:ext cx="7620000" cy="460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8600"/>
            <a:ext cx="6848475" cy="620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4800" y="381000"/>
            <a:ext cx="8153400" cy="58674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457200" indent="-457200" algn="just">
              <a:lnSpc>
                <a:spcPct val="100000"/>
              </a:lnSpc>
              <a:spcBef>
                <a:spcPts val="420"/>
              </a:spcBef>
              <a:buClr>
                <a:srgbClr val="A9A47B"/>
              </a:buClr>
              <a:buFont typeface="Arial" pitchFamily="34" charset="0"/>
              <a:buChar char="•"/>
              <a:tabLst>
                <a:tab pos="241300" algn="l"/>
                <a:tab pos="241935" algn="l"/>
              </a:tabLst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2. WSDL (Web Services Description Language):</a:t>
            </a:r>
          </a:p>
          <a:p>
            <a:pPr marL="457200" indent="-457200" algn="just">
              <a:lnSpc>
                <a:spcPct val="100000"/>
              </a:lnSpc>
              <a:spcBef>
                <a:spcPts val="420"/>
              </a:spcBef>
              <a:buClr>
                <a:srgbClr val="A9A47B"/>
              </a:buClr>
              <a:buFont typeface="Arial" pitchFamily="34" charset="0"/>
              <a:buChar char="•"/>
              <a:tabLst>
                <a:tab pos="241300" algn="l"/>
                <a:tab pos="241935" algn="l"/>
              </a:tabLst>
            </a:pPr>
            <a:endParaRPr lang="en-US" sz="2400" dirty="0" smtClean="0"/>
          </a:p>
          <a:p>
            <a:pPr marR="5080" lvl="1" indent="-457200" algn="just">
              <a:lnSpc>
                <a:spcPts val="2030"/>
              </a:lnSpc>
              <a:spcBef>
                <a:spcPts val="530"/>
              </a:spcBef>
              <a:buClr>
                <a:srgbClr val="9CBDBC"/>
              </a:buClr>
              <a:buFont typeface="Arial" pitchFamily="34" charset="0"/>
              <a:buChar char="•"/>
              <a:tabLst>
                <a:tab pos="536575" algn="l"/>
                <a:tab pos="537210" algn="l"/>
              </a:tabLst>
            </a:pPr>
            <a:r>
              <a:rPr lang="en-US" sz="2400" dirty="0" smtClean="0"/>
              <a:t>WSDL is an XML-based language for describing web services. </a:t>
            </a:r>
            <a:r>
              <a:rPr lang="en-US" sz="2400" dirty="0"/>
              <a:t>It defines:</a:t>
            </a:r>
          </a:p>
          <a:p>
            <a:pPr marL="342900" marR="5080" lvl="1" indent="-342900" algn="just">
              <a:lnSpc>
                <a:spcPct val="150000"/>
              </a:lnSpc>
              <a:spcBef>
                <a:spcPts val="530"/>
              </a:spcBef>
              <a:buClr>
                <a:srgbClr val="9CBDBC"/>
              </a:buClr>
              <a:buFontTx/>
              <a:buChar char="-"/>
              <a:tabLst>
                <a:tab pos="536575" algn="l"/>
                <a:tab pos="537210" algn="l"/>
              </a:tabLst>
            </a:pPr>
            <a:r>
              <a:rPr lang="en-US" sz="2400" b="1" dirty="0" smtClean="0"/>
              <a:t>Location </a:t>
            </a:r>
            <a:r>
              <a:rPr lang="en-US" sz="2400" b="1" dirty="0"/>
              <a:t>of the web service</a:t>
            </a:r>
            <a:r>
              <a:rPr lang="en-US" sz="2400" dirty="0"/>
              <a:t> (where it is hosted</a:t>
            </a:r>
            <a:r>
              <a:rPr lang="en-US" sz="2400" dirty="0" smtClean="0"/>
              <a:t>).</a:t>
            </a:r>
          </a:p>
          <a:p>
            <a:pPr marL="342900" marR="5080" lvl="1" indent="-342900" algn="just">
              <a:lnSpc>
                <a:spcPts val="2030"/>
              </a:lnSpc>
              <a:spcBef>
                <a:spcPts val="530"/>
              </a:spcBef>
              <a:buClr>
                <a:srgbClr val="9CBDBC"/>
              </a:buClr>
              <a:buFontTx/>
              <a:buChar char="-"/>
              <a:tabLst>
                <a:tab pos="536575" algn="l"/>
                <a:tab pos="537210" algn="l"/>
              </a:tabLst>
            </a:pPr>
            <a:r>
              <a:rPr lang="en-US" sz="2400" b="1" dirty="0"/>
              <a:t>Data format</a:t>
            </a:r>
            <a:r>
              <a:rPr lang="en-US" sz="2400" dirty="0"/>
              <a:t> used for communication</a:t>
            </a:r>
            <a:r>
              <a:rPr lang="en-US" sz="2400" dirty="0" smtClean="0"/>
              <a:t>.</a:t>
            </a:r>
          </a:p>
          <a:p>
            <a:pPr marL="342900" marR="5080" lvl="1" indent="-342900" algn="just">
              <a:spcBef>
                <a:spcPts val="530"/>
              </a:spcBef>
              <a:buClr>
                <a:srgbClr val="9CBDBC"/>
              </a:buClr>
              <a:buFontTx/>
              <a:buChar char="-"/>
              <a:tabLst>
                <a:tab pos="536575" algn="l"/>
                <a:tab pos="537210" algn="l"/>
              </a:tabLst>
            </a:pPr>
            <a:r>
              <a:rPr lang="en-US" sz="2400" b="1" dirty="0"/>
              <a:t>Methods (operations)</a:t>
            </a:r>
            <a:r>
              <a:rPr lang="en-US" sz="2400" dirty="0"/>
              <a:t> the web service provides.</a:t>
            </a:r>
            <a:endParaRPr lang="en-US" sz="2400" dirty="0" smtClean="0"/>
          </a:p>
          <a:p>
            <a:pPr marR="936625" lvl="1" indent="-457200" algn="just">
              <a:lnSpc>
                <a:spcPts val="2100"/>
              </a:lnSpc>
              <a:spcBef>
                <a:spcPts val="434"/>
              </a:spcBef>
              <a:buClr>
                <a:srgbClr val="9CBDBC"/>
              </a:buClr>
              <a:buFont typeface="Arial" pitchFamily="34" charset="0"/>
              <a:buChar char="•"/>
              <a:tabLst>
                <a:tab pos="536575" algn="l"/>
                <a:tab pos="537210" algn="l"/>
              </a:tabLst>
            </a:pPr>
            <a:endParaRPr lang="en-US" sz="2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/>
              <a:t>How WSDL Works</a:t>
            </a:r>
          </a:p>
          <a:p>
            <a:pPr marL="285750" indent="-285750" algn="just">
              <a:buFontTx/>
              <a:buChar char="-"/>
            </a:pPr>
            <a:r>
              <a:rPr lang="en-US" sz="2400" dirty="0" smtClean="0"/>
              <a:t>A </a:t>
            </a:r>
            <a:r>
              <a:rPr lang="en-US" sz="2400" b="1" dirty="0"/>
              <a:t>client reads the WSDL file</a:t>
            </a:r>
            <a:r>
              <a:rPr lang="en-US" sz="2400" dirty="0"/>
              <a:t> to understand how to interact with the </a:t>
            </a:r>
            <a:r>
              <a:rPr lang="en-US" sz="2400" dirty="0" smtClean="0"/>
              <a:t>service.</a:t>
            </a:r>
          </a:p>
          <a:p>
            <a:pPr marL="285750" indent="-285750" algn="just">
              <a:buFontTx/>
              <a:buChar char="-"/>
            </a:pPr>
            <a:r>
              <a:rPr lang="en-US" sz="2400" dirty="0" smtClean="0"/>
              <a:t>The </a:t>
            </a:r>
            <a:r>
              <a:rPr lang="en-US" sz="2400" dirty="0"/>
              <a:t>client generates </a:t>
            </a:r>
            <a:r>
              <a:rPr lang="en-US" sz="2400" b="1" dirty="0"/>
              <a:t>SOAP requests</a:t>
            </a:r>
            <a:r>
              <a:rPr lang="en-US" sz="2400" dirty="0"/>
              <a:t> based on the operations </a:t>
            </a:r>
            <a:r>
              <a:rPr lang="en-US" sz="2400" dirty="0" smtClean="0"/>
              <a:t>defined in WSDL.</a:t>
            </a:r>
          </a:p>
          <a:p>
            <a:pPr marL="285750" indent="-285750" algn="just">
              <a:buFontTx/>
              <a:buChar char="-"/>
            </a:pPr>
            <a:r>
              <a:rPr lang="en-US" sz="2400" dirty="0" smtClean="0"/>
              <a:t>The </a:t>
            </a:r>
            <a:r>
              <a:rPr lang="en-US" sz="2400" b="1" dirty="0"/>
              <a:t>server responds</a:t>
            </a:r>
            <a:r>
              <a:rPr lang="en-US" sz="2400" dirty="0"/>
              <a:t> with SOAP messages using the same format defined in WSDL.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059862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303260" cy="430887"/>
          </a:xfrm>
        </p:spPr>
        <p:txBody>
          <a:bodyPr/>
          <a:lstStyle/>
          <a:p>
            <a:r>
              <a:rPr lang="en-IN" sz="2800" dirty="0" err="1" smtClean="0"/>
              <a:t>StockService</a:t>
            </a:r>
            <a:r>
              <a:rPr lang="en-IN" sz="2800" dirty="0" smtClean="0"/>
              <a:t> WSDL example</a:t>
            </a:r>
            <a:endParaRPr lang="en-IN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377446"/>
            <a:ext cx="5486401" cy="646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32036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667000"/>
            <a:ext cx="6592570" cy="1477328"/>
          </a:xfrm>
        </p:spPr>
        <p:txBody>
          <a:bodyPr/>
          <a:lstStyle/>
          <a:p>
            <a:pPr algn="ctr"/>
            <a:r>
              <a:rPr lang="en-US" sz="4800" b="1" dirty="0" smtClean="0"/>
              <a:t>Steps to create a SOAP Web service</a:t>
            </a:r>
            <a:endParaRPr lang="en-US" sz="4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001000" cy="492443"/>
          </a:xfrm>
        </p:spPr>
        <p:txBody>
          <a:bodyPr/>
          <a:lstStyle/>
          <a:p>
            <a:r>
              <a:rPr lang="en-US" sz="3200" dirty="0" smtClean="0"/>
              <a:t>1.Create web application for web service</a:t>
            </a:r>
            <a:endParaRPr lang="en-US" sz="3200" dirty="0"/>
          </a:p>
        </p:txBody>
      </p:sp>
      <p:pic>
        <p:nvPicPr>
          <p:cNvPr id="1026" name="Picture 2" descr="C:\Users\Vijayendra\Desktop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0"/>
            <a:ext cx="9218583" cy="4743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4076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05" dirty="0"/>
              <a:t>I</a:t>
            </a:r>
            <a:r>
              <a:rPr spc="-100" dirty="0"/>
              <a:t>n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110" dirty="0"/>
              <a:t>i</a:t>
            </a:r>
            <a:r>
              <a:rPr spc="-105" dirty="0"/>
              <a:t>a</a:t>
            </a:r>
            <a:r>
              <a:rPr spc="-100" dirty="0"/>
              <a:t>l</a:t>
            </a:r>
            <a:r>
              <a:rPr spc="-110" dirty="0"/>
              <a:t>i</a:t>
            </a:r>
            <a:r>
              <a:rPr spc="-105" dirty="0"/>
              <a:t>za</a:t>
            </a:r>
            <a:r>
              <a:rPr spc="-100" dirty="0"/>
              <a:t>t</a:t>
            </a:r>
            <a:r>
              <a:rPr spc="-110" dirty="0"/>
              <a:t>io</a:t>
            </a:r>
            <a:r>
              <a:rPr spc="-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371600"/>
            <a:ext cx="7310755" cy="47763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91820" indent="-228600" algn="just">
              <a:lnSpc>
                <a:spcPct val="100000"/>
              </a:lnSpc>
              <a:spcBef>
                <a:spcPts val="10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When</a:t>
            </a:r>
            <a:r>
              <a:rPr sz="2000" spc="-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IN" sz="2000" dirty="0" smtClean="0">
                <a:solidFill>
                  <a:srgbClr val="2E2B1F"/>
                </a:solidFill>
                <a:latin typeface="Cambria"/>
                <a:cs typeface="Cambria"/>
              </a:rPr>
              <a:t>web</a:t>
            </a:r>
            <a:r>
              <a:rPr sz="2000" spc="-5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container</a:t>
            </a:r>
            <a:r>
              <a:rPr sz="2000" spc="-4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loads</a:t>
            </a:r>
            <a:r>
              <a:rPr sz="2000" spc="-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a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JSP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it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invokes</a:t>
            </a: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the </a:t>
            </a:r>
            <a:r>
              <a:rPr sz="2000" b="1" spc="-5" dirty="0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jspInit()</a:t>
            </a:r>
            <a:r>
              <a:rPr sz="2000" b="1" spc="-15" dirty="0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method </a:t>
            </a:r>
            <a:r>
              <a:rPr sz="2000" spc="-4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before</a:t>
            </a:r>
            <a:r>
              <a:rPr sz="2000" spc="-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servicing 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any</a:t>
            </a: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requests.</a:t>
            </a:r>
            <a:endParaRPr sz="2000" dirty="0">
              <a:latin typeface="Cambria"/>
              <a:cs typeface="Cambria"/>
            </a:endParaRPr>
          </a:p>
          <a:p>
            <a:pPr marL="241300" marR="469900" indent="-228600" algn="just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If 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you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need to perform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JSP-specific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initialization, </a:t>
            </a:r>
            <a:r>
              <a:rPr lang="en-US" sz="2000" spc="-5" dirty="0" smtClean="0">
                <a:solidFill>
                  <a:srgbClr val="2E2B1F"/>
                </a:solidFill>
                <a:latin typeface="Cambria"/>
                <a:cs typeface="Cambria"/>
              </a:rPr>
              <a:t>then </a:t>
            </a:r>
            <a:r>
              <a:rPr sz="2000" spc="-10" dirty="0" smtClean="0">
                <a:solidFill>
                  <a:srgbClr val="2E2B1F"/>
                </a:solidFill>
                <a:latin typeface="Cambria"/>
                <a:cs typeface="Cambria"/>
              </a:rPr>
              <a:t>override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the </a:t>
            </a:r>
            <a:r>
              <a:rPr sz="2000" spc="-4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b="1" spc="-5" dirty="0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jspInit()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method</a:t>
            </a:r>
            <a:r>
              <a:rPr sz="2000" spc="-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−</a:t>
            </a:r>
            <a:endParaRPr sz="2000" dirty="0">
              <a:latin typeface="Cambria"/>
              <a:cs typeface="Cambria"/>
            </a:endParaRPr>
          </a:p>
          <a:p>
            <a:pPr algn="just">
              <a:lnSpc>
                <a:spcPct val="100000"/>
              </a:lnSpc>
              <a:spcBef>
                <a:spcPts val="20"/>
              </a:spcBef>
              <a:buClr>
                <a:srgbClr val="A9A47B"/>
              </a:buClr>
              <a:buFont typeface="Arial"/>
              <a:buChar char="•"/>
            </a:pPr>
            <a:endParaRPr sz="285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public</a:t>
            </a:r>
            <a:r>
              <a:rPr sz="2000" spc="-25" dirty="0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void</a:t>
            </a:r>
            <a:r>
              <a:rPr sz="2000" spc="-20" dirty="0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 </a:t>
            </a:r>
            <a:r>
              <a:rPr sz="2000" spc="-5" dirty="0" err="1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jspInit</a:t>
            </a:r>
            <a:r>
              <a:rPr sz="2000" spc="-5" dirty="0" smtClean="0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()</a:t>
            </a:r>
            <a:endParaRPr lang="en-US" sz="2000" spc="-5" dirty="0" smtClean="0">
              <a:solidFill>
                <a:schemeClr val="accent5">
                  <a:lumMod val="75000"/>
                </a:schemeClr>
              </a:solidFill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sz="2000" spc="-5" dirty="0" smtClean="0">
                <a:solidFill>
                  <a:srgbClr val="2E2B1F"/>
                </a:solidFill>
                <a:latin typeface="Cambria"/>
                <a:cs typeface="Cambria"/>
              </a:rPr>
              <a:t>{</a:t>
            </a:r>
            <a:endParaRPr sz="2000" dirty="0">
              <a:latin typeface="Cambria"/>
              <a:cs typeface="Cambria"/>
            </a:endParaRPr>
          </a:p>
          <a:p>
            <a:pPr marL="407670" indent="-395605" algn="just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tabLst>
                <a:tab pos="407034" algn="l"/>
                <a:tab pos="408305" algn="l"/>
              </a:tabLst>
            </a:pPr>
            <a:r>
              <a:rPr lang="en-US" sz="2000" dirty="0" smtClean="0">
                <a:solidFill>
                  <a:srgbClr val="2E2B1F"/>
                </a:solidFill>
                <a:latin typeface="Cambria"/>
                <a:cs typeface="Cambria"/>
              </a:rPr>
              <a:t>    </a:t>
            </a:r>
            <a:r>
              <a:rPr sz="2000" dirty="0" smtClean="0">
                <a:solidFill>
                  <a:srgbClr val="2E2B1F"/>
                </a:solidFill>
                <a:latin typeface="Cambria"/>
                <a:cs typeface="Cambria"/>
              </a:rPr>
              <a:t>//</a:t>
            </a:r>
            <a:r>
              <a:rPr sz="2000" spc="-35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Initialization</a:t>
            </a:r>
            <a:r>
              <a:rPr sz="2000" spc="-5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code...</a:t>
            </a:r>
            <a:endParaRPr sz="200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}</a:t>
            </a:r>
            <a:endParaRPr sz="2000" dirty="0">
              <a:latin typeface="Cambria"/>
              <a:cs typeface="Cambria"/>
            </a:endParaRPr>
          </a:p>
          <a:p>
            <a:pPr algn="just">
              <a:lnSpc>
                <a:spcPct val="100000"/>
              </a:lnSpc>
              <a:spcBef>
                <a:spcPts val="20"/>
              </a:spcBef>
              <a:buClr>
                <a:srgbClr val="A9A47B"/>
              </a:buClr>
              <a:buFont typeface="Arial"/>
              <a:buChar char="•"/>
            </a:pPr>
            <a:endParaRPr sz="2850" dirty="0">
              <a:latin typeface="Cambria"/>
              <a:cs typeface="Cambria"/>
            </a:endParaRPr>
          </a:p>
          <a:p>
            <a:pPr marL="241300" marR="5080" indent="-228600" algn="just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Typically,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initialization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is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performed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only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once and as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with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the </a:t>
            </a:r>
            <a:r>
              <a:rPr sz="20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IN" sz="2000" spc="5" dirty="0" smtClean="0">
                <a:solidFill>
                  <a:srgbClr val="2E2B1F"/>
                </a:solidFill>
                <a:latin typeface="Cambria"/>
                <a:cs typeface="Cambria"/>
              </a:rPr>
              <a:t>S</a:t>
            </a:r>
            <a:r>
              <a:rPr sz="2000" spc="-10" dirty="0" err="1" smtClean="0">
                <a:solidFill>
                  <a:srgbClr val="2E2B1F"/>
                </a:solidFill>
                <a:latin typeface="Cambria"/>
                <a:cs typeface="Cambria"/>
              </a:rPr>
              <a:t>ervlet</a:t>
            </a:r>
            <a:r>
              <a:rPr lang="en-IN" sz="2000" spc="-10" dirty="0" smtClean="0">
                <a:solidFill>
                  <a:srgbClr val="2E2B1F"/>
                </a:solidFill>
                <a:latin typeface="Cambria"/>
                <a:cs typeface="Cambria"/>
              </a:rPr>
              <a:t>‘s</a:t>
            </a:r>
            <a:r>
              <a:rPr sz="2000" spc="-10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 smtClean="0">
                <a:solidFill>
                  <a:srgbClr val="2E2B1F"/>
                </a:solidFill>
                <a:latin typeface="Cambria"/>
                <a:cs typeface="Cambria"/>
              </a:rPr>
              <a:t>init</a:t>
            </a:r>
            <a:r>
              <a:rPr lang="en-US" sz="2000" spc="-5" dirty="0" smtClean="0">
                <a:solidFill>
                  <a:srgbClr val="2E2B1F"/>
                </a:solidFill>
                <a:latin typeface="Cambria"/>
                <a:cs typeface="Cambria"/>
              </a:rPr>
              <a:t>()</a:t>
            </a:r>
            <a:r>
              <a:rPr sz="2000" spc="-5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method, </a:t>
            </a:r>
            <a:r>
              <a:rPr lang="en-US" sz="2000" spc="-10" dirty="0" smtClean="0">
                <a:solidFill>
                  <a:srgbClr val="2E2B1F"/>
                </a:solidFill>
                <a:latin typeface="Cambria"/>
                <a:cs typeface="Cambria"/>
              </a:rPr>
              <a:t>we </a:t>
            </a:r>
            <a:r>
              <a:rPr sz="2000" spc="-15" dirty="0" smtClean="0">
                <a:solidFill>
                  <a:srgbClr val="2E2B1F"/>
                </a:solidFill>
                <a:latin typeface="Cambria"/>
                <a:cs typeface="Cambria"/>
              </a:rPr>
              <a:t>generally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initialize database connections, </a:t>
            </a:r>
            <a:r>
              <a:rPr sz="2000" spc="-4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open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files,</a:t>
            </a: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and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create</a:t>
            </a:r>
            <a:r>
              <a:rPr sz="2000" spc="-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lookup</a:t>
            </a:r>
            <a:r>
              <a:rPr sz="2000" spc="-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tables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in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the </a:t>
            </a:r>
            <a:r>
              <a:rPr sz="2000" spc="-5" dirty="0" err="1" smtClean="0">
                <a:solidFill>
                  <a:srgbClr val="2E2B1F"/>
                </a:solidFill>
                <a:latin typeface="Cambria"/>
                <a:cs typeface="Cambria"/>
              </a:rPr>
              <a:t>jspInit</a:t>
            </a:r>
            <a:r>
              <a:rPr lang="en-US" sz="2000" spc="-5" dirty="0" smtClean="0">
                <a:solidFill>
                  <a:srgbClr val="2E2B1F"/>
                </a:solidFill>
                <a:latin typeface="Cambria"/>
                <a:cs typeface="Cambria"/>
              </a:rPr>
              <a:t>()</a:t>
            </a:r>
            <a:r>
              <a:rPr sz="2000" spc="-5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method.</a:t>
            </a:r>
            <a:endParaRPr sz="20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93660" cy="492443"/>
          </a:xfrm>
        </p:spPr>
        <p:txBody>
          <a:bodyPr/>
          <a:lstStyle/>
          <a:p>
            <a:r>
              <a:rPr lang="en-US" sz="3200" dirty="0" smtClean="0"/>
              <a:t>2.Create a web service</a:t>
            </a:r>
            <a:endParaRPr lang="en-US" sz="3200" dirty="0"/>
          </a:p>
        </p:txBody>
      </p:sp>
      <p:pic>
        <p:nvPicPr>
          <p:cNvPr id="2050" name="Picture 2" descr="C:\Users\Vijayendra\Desktop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990600"/>
            <a:ext cx="11647714" cy="609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924800" cy="492443"/>
          </a:xfrm>
        </p:spPr>
        <p:txBody>
          <a:bodyPr/>
          <a:lstStyle/>
          <a:p>
            <a:r>
              <a:rPr lang="en-US" sz="3200" dirty="0" smtClean="0"/>
              <a:t>3.Give name &amp; package to the web service</a:t>
            </a:r>
            <a:endParaRPr lang="en-US" sz="3200" dirty="0"/>
          </a:p>
        </p:txBody>
      </p:sp>
      <p:pic>
        <p:nvPicPr>
          <p:cNvPr id="3074" name="Picture 2" descr="C:\Users\Vijayendra\Desktop\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11772900" cy="62593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Vijayendra\Desktop\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7200"/>
            <a:ext cx="12230100" cy="652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8002"/>
            <a:ext cx="8839200" cy="553998"/>
          </a:xfrm>
        </p:spPr>
        <p:txBody>
          <a:bodyPr/>
          <a:lstStyle/>
          <a:p>
            <a:r>
              <a:rPr lang="en-US" sz="3600" dirty="0" smtClean="0"/>
              <a:t>4. Add an operation to the service</a:t>
            </a:r>
            <a:endParaRPr lang="en-US" sz="3600" dirty="0"/>
          </a:p>
        </p:txBody>
      </p:sp>
      <p:pic>
        <p:nvPicPr>
          <p:cNvPr id="5122" name="Picture 2" descr="C:\Users\Vijayendra\Desktop\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12230100" cy="6515100"/>
          </a:xfrm>
          <a:prstGeom prst="rect">
            <a:avLst/>
          </a:prstGeom>
          <a:noFill/>
        </p:spPr>
      </p:pic>
      <p:sp>
        <p:nvSpPr>
          <p:cNvPr id="3" name="Oval 2"/>
          <p:cNvSpPr/>
          <p:nvPr/>
        </p:nvSpPr>
        <p:spPr>
          <a:xfrm>
            <a:off x="3886200" y="1600200"/>
            <a:ext cx="9906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Vijayendra\Desktop\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42900"/>
            <a:ext cx="12230100" cy="6515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Clean &amp; build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Vijayendra\Desktop\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8200"/>
            <a:ext cx="12230100" cy="6426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Deploy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Vijayendra\Desktop\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8200"/>
            <a:ext cx="12230100" cy="6438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4202"/>
            <a:ext cx="6592570" cy="553998"/>
          </a:xfrm>
        </p:spPr>
        <p:txBody>
          <a:bodyPr/>
          <a:lstStyle/>
          <a:p>
            <a:r>
              <a:rPr lang="en-US" sz="3600" dirty="0" smtClean="0"/>
              <a:t>7. Using the web-service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8458200" cy="594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WSDL </a:t>
            </a:r>
            <a:endParaRPr lang="en-US" dirty="0"/>
          </a:p>
        </p:txBody>
      </p:sp>
      <p:pic>
        <p:nvPicPr>
          <p:cNvPr id="10242" name="Picture 2" descr="C:\Users\Vijayendra\Desktop\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11190783" cy="5880100"/>
          </a:xfrm>
          <a:prstGeom prst="rect">
            <a:avLst/>
          </a:prstGeom>
          <a:noFill/>
        </p:spPr>
      </p:pic>
      <p:sp>
        <p:nvSpPr>
          <p:cNvPr id="3" name="Oval 2"/>
          <p:cNvSpPr/>
          <p:nvPr/>
        </p:nvSpPr>
        <p:spPr>
          <a:xfrm>
            <a:off x="381000" y="914400"/>
            <a:ext cx="33528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362200"/>
            <a:ext cx="6592570" cy="2215991"/>
          </a:xfrm>
        </p:spPr>
        <p:txBody>
          <a:bodyPr/>
          <a:lstStyle/>
          <a:p>
            <a:pPr algn="ctr"/>
            <a:r>
              <a:rPr lang="en-US" sz="4800" b="1" dirty="0" smtClean="0"/>
              <a:t>Steps to create a consumer client for web service</a:t>
            </a:r>
            <a:endParaRPr lang="en-US" sz="4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69316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10" dirty="0" smtClean="0"/>
              <a:t>E</a:t>
            </a:r>
            <a:r>
              <a:rPr spc="-200" dirty="0" smtClean="0"/>
              <a:t>x</a:t>
            </a:r>
            <a:r>
              <a:rPr spc="-105" dirty="0" smtClean="0"/>
              <a:t>ec</a:t>
            </a:r>
            <a:r>
              <a:rPr spc="-100" dirty="0" smtClean="0"/>
              <a:t>ut</a:t>
            </a:r>
            <a:r>
              <a:rPr spc="-110" dirty="0" smtClean="0"/>
              <a:t>io</a:t>
            </a:r>
            <a:r>
              <a:rPr spc="-5" dirty="0" smtClean="0"/>
              <a:t>n</a:t>
            </a:r>
            <a:r>
              <a:rPr lang="en-US" spc="-5" dirty="0" smtClean="0"/>
              <a:t> </a:t>
            </a:r>
            <a:r>
              <a:rPr lang="en-US" sz="3600" spc="-5" dirty="0" smtClean="0"/>
              <a:t>(main logic)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1066800"/>
            <a:ext cx="8077200" cy="541045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241300" marR="74295" indent="-228600" algn="just">
              <a:lnSpc>
                <a:spcPct val="80000"/>
              </a:lnSpc>
              <a:spcBef>
                <a:spcPts val="55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>
                <a:solidFill>
                  <a:srgbClr val="2E2B1F"/>
                </a:solidFill>
                <a:cs typeface="Cambria"/>
              </a:rPr>
              <a:t>This phase of the JSP life cycle represents all interactions with requests  until the JSP is destroyed.</a:t>
            </a:r>
          </a:p>
          <a:p>
            <a:pPr algn="just">
              <a:lnSpc>
                <a:spcPct val="100000"/>
              </a:lnSpc>
              <a:spcBef>
                <a:spcPts val="40"/>
              </a:spcBef>
              <a:buClr>
                <a:srgbClr val="A9A47B"/>
              </a:buClr>
              <a:buFont typeface="Arial"/>
              <a:buChar char="•"/>
            </a:pPr>
            <a:endParaRPr sz="2400" spc="-5" dirty="0">
              <a:solidFill>
                <a:srgbClr val="2E2B1F"/>
              </a:solidFill>
              <a:cs typeface="Cambria"/>
            </a:endParaRPr>
          </a:p>
          <a:p>
            <a:pPr marL="241300" marR="191135" indent="-228600" algn="just">
              <a:lnSpc>
                <a:spcPct val="80000"/>
              </a:lnSpc>
              <a:spcBef>
                <a:spcPts val="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>
                <a:solidFill>
                  <a:srgbClr val="2E2B1F"/>
                </a:solidFill>
                <a:cs typeface="Cambria"/>
              </a:rPr>
              <a:t>Whenever a browser requests a JSP and the page has been loaded and  initialized, </a:t>
            </a:r>
            <a:r>
              <a:rPr sz="2400" spc="-5" dirty="0" smtClean="0">
                <a:solidFill>
                  <a:srgbClr val="2E2B1F"/>
                </a:solidFill>
                <a:cs typeface="Cambria"/>
              </a:rPr>
              <a:t>the</a:t>
            </a:r>
            <a:r>
              <a:rPr lang="en-US" sz="2400" spc="-5" dirty="0" smtClean="0">
                <a:solidFill>
                  <a:srgbClr val="2E2B1F"/>
                </a:solidFill>
                <a:cs typeface="Cambria"/>
              </a:rPr>
              <a:t>n the</a:t>
            </a:r>
            <a:r>
              <a:rPr sz="2400" spc="-5" dirty="0" smtClean="0">
                <a:solidFill>
                  <a:srgbClr val="2E2B1F"/>
                </a:solidFill>
                <a:cs typeface="Cambria"/>
              </a:rPr>
              <a:t> </a:t>
            </a:r>
            <a:r>
              <a:rPr sz="2400" spc="-5" dirty="0">
                <a:solidFill>
                  <a:srgbClr val="2E2B1F"/>
                </a:solidFill>
                <a:cs typeface="Cambria"/>
              </a:rPr>
              <a:t>JSP engine invokes the </a:t>
            </a:r>
            <a:r>
              <a:rPr sz="2400" b="1" spc="-10" dirty="0">
                <a:solidFill>
                  <a:schemeClr val="accent6">
                    <a:lumMod val="75000"/>
                  </a:schemeClr>
                </a:solidFill>
                <a:latin typeface="Cambria"/>
                <a:cs typeface="Cambria"/>
              </a:rPr>
              <a:t>_jspService()</a:t>
            </a:r>
            <a:r>
              <a:rPr sz="2400" spc="-5" dirty="0">
                <a:solidFill>
                  <a:srgbClr val="2E2B1F"/>
                </a:solidFill>
                <a:cs typeface="Cambria"/>
              </a:rPr>
              <a:t> method in the JSP.</a:t>
            </a:r>
          </a:p>
          <a:p>
            <a:pPr algn="just">
              <a:lnSpc>
                <a:spcPct val="100000"/>
              </a:lnSpc>
              <a:spcBef>
                <a:spcPts val="50"/>
              </a:spcBef>
              <a:buClr>
                <a:srgbClr val="A9A47B"/>
              </a:buClr>
              <a:buFont typeface="Arial"/>
              <a:buChar char="•"/>
            </a:pPr>
            <a:endParaRPr sz="200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b="1" spc="-10" dirty="0">
                <a:solidFill>
                  <a:schemeClr val="accent6">
                    <a:lumMod val="75000"/>
                  </a:schemeClr>
                </a:solidFill>
                <a:latin typeface="Cambria"/>
                <a:cs typeface="Cambria"/>
              </a:rPr>
              <a:t>_jspService()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method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as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follows </a:t>
            </a:r>
            <a:r>
              <a:rPr sz="2000" spc="-5" dirty="0" smtClean="0">
                <a:solidFill>
                  <a:srgbClr val="2E2B1F"/>
                </a:solidFill>
                <a:latin typeface="Cambria"/>
                <a:cs typeface="Cambria"/>
              </a:rPr>
              <a:t>−</a:t>
            </a:r>
            <a:endParaRPr sz="2000" dirty="0" smtClean="0">
              <a:latin typeface="Cambria"/>
              <a:cs typeface="Cambria"/>
            </a:endParaRPr>
          </a:p>
          <a:p>
            <a:pPr algn="just">
              <a:lnSpc>
                <a:spcPct val="100000"/>
              </a:lnSpc>
              <a:spcBef>
                <a:spcPts val="30"/>
              </a:spcBef>
              <a:buClr>
                <a:srgbClr val="A9A47B"/>
              </a:buClr>
            </a:pPr>
            <a:endParaRPr sz="2400" dirty="0" smtClean="0">
              <a:latin typeface="Cambria"/>
              <a:cs typeface="Cambria"/>
            </a:endParaRPr>
          </a:p>
          <a:p>
            <a:pPr marL="241300" marR="488950" indent="-228600">
              <a:lnSpc>
                <a:spcPts val="1820"/>
              </a:lnSpc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000" spc="-15" dirty="0" smtClean="0">
                <a:solidFill>
                  <a:srgbClr val="2E2B1F"/>
                </a:solidFill>
                <a:latin typeface="Cambria"/>
                <a:cs typeface="Cambria"/>
              </a:rPr>
              <a:t>	</a:t>
            </a:r>
            <a:r>
              <a:rPr sz="2000" spc="-15" dirty="0" smtClean="0">
                <a:solidFill>
                  <a:srgbClr val="2E2B1F"/>
                </a:solidFill>
                <a:latin typeface="Cambria"/>
                <a:cs typeface="Cambria"/>
              </a:rPr>
              <a:t>void</a:t>
            </a:r>
            <a:r>
              <a:rPr sz="2000" spc="-5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b="1" spc="-10" dirty="0">
                <a:solidFill>
                  <a:schemeClr val="accent6">
                    <a:lumMod val="75000"/>
                  </a:schemeClr>
                </a:solidFill>
                <a:latin typeface="Cambria"/>
                <a:cs typeface="Cambria"/>
              </a:rPr>
              <a:t>_</a:t>
            </a:r>
            <a:r>
              <a:rPr sz="2000" b="1" spc="-10" dirty="0" err="1">
                <a:solidFill>
                  <a:schemeClr val="accent6">
                    <a:lumMod val="75000"/>
                  </a:schemeClr>
                </a:solidFill>
                <a:latin typeface="Cambria"/>
                <a:cs typeface="Cambria"/>
              </a:rPr>
              <a:t>jspService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(</a:t>
            </a:r>
            <a:r>
              <a:rPr sz="2000" spc="-10" dirty="0" err="1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HttpServletRequest</a:t>
            </a:r>
            <a:r>
              <a:rPr sz="2000" spc="45" dirty="0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 </a:t>
            </a:r>
            <a:r>
              <a:rPr sz="2000" spc="-10" dirty="0" err="1" smtClean="0">
                <a:solidFill>
                  <a:srgbClr val="2E2B1F"/>
                </a:solidFill>
                <a:latin typeface="Cambria"/>
                <a:cs typeface="Cambria"/>
              </a:rPr>
              <a:t>req</a:t>
            </a:r>
            <a:r>
              <a:rPr sz="2000" spc="-10" dirty="0" smtClean="0">
                <a:solidFill>
                  <a:srgbClr val="2E2B1F"/>
                </a:solidFill>
                <a:latin typeface="Cambria"/>
                <a:cs typeface="Cambria"/>
              </a:rPr>
              <a:t>,</a:t>
            </a:r>
            <a:r>
              <a:rPr lang="en-US" sz="2000" spc="15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 err="1" smtClean="0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HttpServletResponse</a:t>
            </a:r>
            <a:r>
              <a:rPr sz="2000" spc="-10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400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 smtClean="0">
                <a:solidFill>
                  <a:srgbClr val="2E2B1F"/>
                </a:solidFill>
                <a:latin typeface="Cambria"/>
                <a:cs typeface="Cambria"/>
              </a:rPr>
              <a:t>res)</a:t>
            </a:r>
            <a:endParaRPr sz="20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000" spc="-5" dirty="0" smtClean="0">
                <a:solidFill>
                  <a:srgbClr val="2E2B1F"/>
                </a:solidFill>
                <a:latin typeface="Cambria"/>
                <a:cs typeface="Cambria"/>
              </a:rPr>
              <a:t>	</a:t>
            </a:r>
            <a:r>
              <a:rPr sz="2000" spc="-5" dirty="0" smtClean="0">
                <a:solidFill>
                  <a:srgbClr val="2E2B1F"/>
                </a:solidFill>
                <a:latin typeface="Cambria"/>
                <a:cs typeface="Cambria"/>
              </a:rPr>
              <a:t>{</a:t>
            </a:r>
            <a:endParaRPr sz="2000" dirty="0">
              <a:latin typeface="Cambria"/>
              <a:cs typeface="Cambria"/>
            </a:endParaRPr>
          </a:p>
          <a:p>
            <a:pPr marL="398145" indent="-386080">
              <a:lnSpc>
                <a:spcPct val="100000"/>
              </a:lnSpc>
              <a:buClr>
                <a:srgbClr val="A9A47B"/>
              </a:buClr>
              <a:tabLst>
                <a:tab pos="398145" algn="l"/>
                <a:tab pos="398780" algn="l"/>
              </a:tabLst>
            </a:pPr>
            <a:r>
              <a:rPr lang="en-US" sz="2000" spc="-5" dirty="0" smtClean="0">
                <a:solidFill>
                  <a:srgbClr val="2E2B1F"/>
                </a:solidFill>
                <a:latin typeface="Cambria"/>
                <a:cs typeface="Cambria"/>
              </a:rPr>
              <a:t> 			 </a:t>
            </a:r>
            <a:r>
              <a:rPr sz="2000" spc="-5" dirty="0" smtClean="0">
                <a:solidFill>
                  <a:srgbClr val="2E2B1F"/>
                </a:solidFill>
                <a:latin typeface="Cambria"/>
                <a:cs typeface="Cambria"/>
              </a:rPr>
              <a:t>//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Service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handling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code...</a:t>
            </a:r>
            <a:endParaRPr sz="20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000" spc="-5" dirty="0" smtClean="0">
                <a:solidFill>
                  <a:srgbClr val="2E2B1F"/>
                </a:solidFill>
                <a:latin typeface="Cambria"/>
                <a:cs typeface="Cambria"/>
              </a:rPr>
              <a:t>		</a:t>
            </a:r>
            <a:r>
              <a:rPr sz="2000" spc="-5" dirty="0" smtClean="0">
                <a:solidFill>
                  <a:srgbClr val="2E2B1F"/>
                </a:solidFill>
                <a:latin typeface="Cambria"/>
                <a:cs typeface="Cambria"/>
              </a:rPr>
              <a:t>}</a:t>
            </a:r>
            <a:endParaRPr sz="2000" dirty="0">
              <a:latin typeface="Cambria"/>
              <a:cs typeface="Cambria"/>
            </a:endParaRPr>
          </a:p>
          <a:p>
            <a:pPr algn="just">
              <a:lnSpc>
                <a:spcPct val="100000"/>
              </a:lnSpc>
              <a:spcBef>
                <a:spcPts val="55"/>
              </a:spcBef>
              <a:buClr>
                <a:srgbClr val="A9A47B"/>
              </a:buClr>
              <a:buFont typeface="Arial"/>
              <a:buChar char="•"/>
            </a:pPr>
            <a:endParaRPr sz="2000" dirty="0">
              <a:latin typeface="Cambria"/>
              <a:cs typeface="Cambria"/>
            </a:endParaRPr>
          </a:p>
          <a:p>
            <a:pPr marL="241300" marR="5080" indent="-228600" algn="just">
              <a:spcBef>
                <a:spcPts val="44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100" spc="-5" dirty="0" smtClean="0">
                <a:solidFill>
                  <a:srgbClr val="2E2B1F"/>
                </a:solidFill>
                <a:cs typeface="Cambria"/>
              </a:rPr>
              <a:t>This</a:t>
            </a:r>
            <a:r>
              <a:rPr lang="en-US" sz="2100" spc="-5" dirty="0" smtClean="0">
                <a:solidFill>
                  <a:srgbClr val="2E2B1F"/>
                </a:solidFill>
                <a:cs typeface="Cambria"/>
              </a:rPr>
              <a:t> method</a:t>
            </a:r>
            <a:r>
              <a:rPr sz="2100" spc="-5" dirty="0" smtClean="0">
                <a:solidFill>
                  <a:srgbClr val="2E2B1F"/>
                </a:solidFill>
                <a:cs typeface="Cambria"/>
              </a:rPr>
              <a:t> </a:t>
            </a:r>
            <a:r>
              <a:rPr sz="2100" spc="-5" dirty="0">
                <a:solidFill>
                  <a:srgbClr val="2E2B1F"/>
                </a:solidFill>
                <a:cs typeface="Cambria"/>
              </a:rPr>
              <a:t>is responsible</a:t>
            </a:r>
            <a:r>
              <a:rPr sz="2100" spc="15" dirty="0">
                <a:solidFill>
                  <a:srgbClr val="2E2B1F"/>
                </a:solidFill>
                <a:cs typeface="Cambria"/>
              </a:rPr>
              <a:t> </a:t>
            </a:r>
            <a:r>
              <a:rPr sz="2100" spc="-10" dirty="0">
                <a:solidFill>
                  <a:srgbClr val="2E2B1F"/>
                </a:solidFill>
                <a:cs typeface="Cambria"/>
              </a:rPr>
              <a:t>for</a:t>
            </a:r>
            <a:r>
              <a:rPr sz="2100" dirty="0">
                <a:solidFill>
                  <a:srgbClr val="2E2B1F"/>
                </a:solidFill>
                <a:cs typeface="Cambria"/>
              </a:rPr>
              <a:t> </a:t>
            </a:r>
            <a:r>
              <a:rPr sz="2100" spc="-15" dirty="0">
                <a:solidFill>
                  <a:srgbClr val="2E2B1F"/>
                </a:solidFill>
                <a:cs typeface="Cambria"/>
              </a:rPr>
              <a:t>generating</a:t>
            </a:r>
            <a:r>
              <a:rPr sz="2100" spc="25" dirty="0">
                <a:solidFill>
                  <a:srgbClr val="2E2B1F"/>
                </a:solidFill>
                <a:cs typeface="Cambria"/>
              </a:rPr>
              <a:t> </a:t>
            </a:r>
            <a:r>
              <a:rPr sz="2100" spc="-10" dirty="0">
                <a:solidFill>
                  <a:srgbClr val="2E2B1F"/>
                </a:solidFill>
                <a:cs typeface="Cambria"/>
              </a:rPr>
              <a:t>the</a:t>
            </a:r>
            <a:r>
              <a:rPr sz="2100" spc="5" dirty="0">
                <a:solidFill>
                  <a:srgbClr val="2E2B1F"/>
                </a:solidFill>
                <a:cs typeface="Cambria"/>
              </a:rPr>
              <a:t> </a:t>
            </a:r>
            <a:r>
              <a:rPr sz="2100" spc="-10" dirty="0">
                <a:solidFill>
                  <a:srgbClr val="2E2B1F"/>
                </a:solidFill>
                <a:cs typeface="Cambria"/>
              </a:rPr>
              <a:t>response</a:t>
            </a:r>
            <a:r>
              <a:rPr sz="2100" dirty="0">
                <a:solidFill>
                  <a:srgbClr val="2E2B1F"/>
                </a:solidFill>
                <a:cs typeface="Cambria"/>
              </a:rPr>
              <a:t> </a:t>
            </a:r>
            <a:r>
              <a:rPr sz="2100" spc="-10" dirty="0">
                <a:solidFill>
                  <a:srgbClr val="2E2B1F"/>
                </a:solidFill>
                <a:cs typeface="Cambria"/>
              </a:rPr>
              <a:t>for</a:t>
            </a:r>
            <a:r>
              <a:rPr sz="2100" spc="10" dirty="0">
                <a:solidFill>
                  <a:srgbClr val="2E2B1F"/>
                </a:solidFill>
                <a:cs typeface="Cambria"/>
              </a:rPr>
              <a:t> </a:t>
            </a:r>
            <a:r>
              <a:rPr sz="2100" spc="-10" dirty="0">
                <a:solidFill>
                  <a:srgbClr val="2E2B1F"/>
                </a:solidFill>
                <a:cs typeface="Cambria"/>
              </a:rPr>
              <a:t>that</a:t>
            </a:r>
            <a:r>
              <a:rPr sz="2100" spc="-5" dirty="0">
                <a:solidFill>
                  <a:srgbClr val="2E2B1F"/>
                </a:solidFill>
                <a:cs typeface="Cambria"/>
              </a:rPr>
              <a:t> </a:t>
            </a:r>
            <a:r>
              <a:rPr sz="2100" spc="-10" dirty="0">
                <a:solidFill>
                  <a:srgbClr val="2E2B1F"/>
                </a:solidFill>
                <a:cs typeface="Cambria"/>
              </a:rPr>
              <a:t>request</a:t>
            </a:r>
            <a:r>
              <a:rPr sz="2100" spc="5" dirty="0">
                <a:solidFill>
                  <a:srgbClr val="2E2B1F"/>
                </a:solidFill>
                <a:cs typeface="Cambria"/>
              </a:rPr>
              <a:t> </a:t>
            </a:r>
            <a:r>
              <a:rPr sz="2100" spc="-10" dirty="0">
                <a:solidFill>
                  <a:srgbClr val="2E2B1F"/>
                </a:solidFill>
                <a:cs typeface="Cambria"/>
              </a:rPr>
              <a:t>and</a:t>
            </a:r>
            <a:r>
              <a:rPr sz="2100" spc="-5" dirty="0">
                <a:solidFill>
                  <a:srgbClr val="2E2B1F"/>
                </a:solidFill>
                <a:cs typeface="Cambria"/>
              </a:rPr>
              <a:t> </a:t>
            </a:r>
            <a:r>
              <a:rPr sz="2100" spc="-5" dirty="0" smtClean="0">
                <a:solidFill>
                  <a:srgbClr val="2E2B1F"/>
                </a:solidFill>
                <a:cs typeface="Cambria"/>
              </a:rPr>
              <a:t>is </a:t>
            </a:r>
            <a:r>
              <a:rPr sz="2100" spc="-10" dirty="0">
                <a:solidFill>
                  <a:srgbClr val="2E2B1F"/>
                </a:solidFill>
                <a:cs typeface="Cambria"/>
              </a:rPr>
              <a:t>also</a:t>
            </a:r>
            <a:r>
              <a:rPr sz="2100" spc="-5" dirty="0">
                <a:solidFill>
                  <a:srgbClr val="2E2B1F"/>
                </a:solidFill>
                <a:cs typeface="Cambria"/>
              </a:rPr>
              <a:t> responsible</a:t>
            </a:r>
            <a:r>
              <a:rPr sz="2100" spc="15" dirty="0">
                <a:solidFill>
                  <a:srgbClr val="2E2B1F"/>
                </a:solidFill>
                <a:cs typeface="Cambria"/>
              </a:rPr>
              <a:t> </a:t>
            </a:r>
            <a:r>
              <a:rPr sz="2100" spc="-10" dirty="0">
                <a:solidFill>
                  <a:srgbClr val="2E2B1F"/>
                </a:solidFill>
                <a:cs typeface="Cambria"/>
              </a:rPr>
              <a:t>for</a:t>
            </a:r>
            <a:r>
              <a:rPr sz="2100" dirty="0">
                <a:solidFill>
                  <a:srgbClr val="2E2B1F"/>
                </a:solidFill>
                <a:cs typeface="Cambria"/>
              </a:rPr>
              <a:t> </a:t>
            </a:r>
            <a:r>
              <a:rPr sz="2100" spc="-15" dirty="0">
                <a:solidFill>
                  <a:srgbClr val="2E2B1F"/>
                </a:solidFill>
                <a:cs typeface="Cambria"/>
              </a:rPr>
              <a:t>generating</a:t>
            </a:r>
            <a:r>
              <a:rPr sz="2100" spc="25" dirty="0">
                <a:solidFill>
                  <a:srgbClr val="2E2B1F"/>
                </a:solidFill>
                <a:cs typeface="Cambria"/>
              </a:rPr>
              <a:t> </a:t>
            </a:r>
            <a:r>
              <a:rPr sz="2100" spc="-10" dirty="0">
                <a:solidFill>
                  <a:srgbClr val="2E2B1F"/>
                </a:solidFill>
                <a:cs typeface="Cambria"/>
              </a:rPr>
              <a:t>responses</a:t>
            </a:r>
            <a:r>
              <a:rPr sz="2100" spc="-5" dirty="0">
                <a:solidFill>
                  <a:srgbClr val="2E2B1F"/>
                </a:solidFill>
                <a:cs typeface="Cambria"/>
              </a:rPr>
              <a:t> </a:t>
            </a:r>
            <a:r>
              <a:rPr sz="2100" spc="-10" dirty="0">
                <a:solidFill>
                  <a:srgbClr val="2E2B1F"/>
                </a:solidFill>
                <a:cs typeface="Cambria"/>
              </a:rPr>
              <a:t>to</a:t>
            </a:r>
            <a:r>
              <a:rPr sz="2100" dirty="0">
                <a:solidFill>
                  <a:srgbClr val="2E2B1F"/>
                </a:solidFill>
                <a:cs typeface="Cambria"/>
              </a:rPr>
              <a:t> </a:t>
            </a:r>
            <a:r>
              <a:rPr sz="2100" spc="-5" dirty="0">
                <a:solidFill>
                  <a:srgbClr val="2E2B1F"/>
                </a:solidFill>
                <a:cs typeface="Cambria"/>
              </a:rPr>
              <a:t>all </a:t>
            </a:r>
            <a:r>
              <a:rPr sz="2100" spc="-5" dirty="0" smtClean="0">
                <a:solidFill>
                  <a:srgbClr val="2E2B1F"/>
                </a:solidFill>
                <a:cs typeface="Cambria"/>
              </a:rPr>
              <a:t>of</a:t>
            </a:r>
            <a:r>
              <a:rPr sz="2100" dirty="0" smtClean="0">
                <a:solidFill>
                  <a:srgbClr val="2E2B1F"/>
                </a:solidFill>
                <a:cs typeface="Cambria"/>
              </a:rPr>
              <a:t> </a:t>
            </a:r>
            <a:r>
              <a:rPr sz="2100" spc="-10" dirty="0">
                <a:solidFill>
                  <a:srgbClr val="2E2B1F"/>
                </a:solidFill>
                <a:cs typeface="Cambria"/>
              </a:rPr>
              <a:t>the </a:t>
            </a:r>
            <a:r>
              <a:rPr sz="2100" spc="-5" dirty="0">
                <a:solidFill>
                  <a:srgbClr val="2E2B1F"/>
                </a:solidFill>
                <a:cs typeface="Cambria"/>
              </a:rPr>
              <a:t> HTTP</a:t>
            </a:r>
            <a:r>
              <a:rPr sz="2100" spc="-10" dirty="0">
                <a:solidFill>
                  <a:srgbClr val="2E2B1F"/>
                </a:solidFill>
                <a:cs typeface="Cambria"/>
              </a:rPr>
              <a:t> methods,</a:t>
            </a:r>
            <a:r>
              <a:rPr sz="2100" spc="5" dirty="0">
                <a:solidFill>
                  <a:srgbClr val="2E2B1F"/>
                </a:solidFill>
                <a:cs typeface="Cambria"/>
              </a:rPr>
              <a:t> </a:t>
            </a:r>
            <a:r>
              <a:rPr sz="2100" spc="-5" dirty="0">
                <a:solidFill>
                  <a:srgbClr val="2E2B1F"/>
                </a:solidFill>
                <a:cs typeface="Cambria"/>
              </a:rPr>
              <a:t>i.e, </a:t>
            </a:r>
            <a:r>
              <a:rPr sz="2100" spc="-55" dirty="0">
                <a:solidFill>
                  <a:srgbClr val="2E2B1F"/>
                </a:solidFill>
                <a:cs typeface="Cambria"/>
              </a:rPr>
              <a:t>GET,</a:t>
            </a:r>
            <a:r>
              <a:rPr sz="2100" spc="-15" dirty="0">
                <a:solidFill>
                  <a:srgbClr val="2E2B1F"/>
                </a:solidFill>
                <a:cs typeface="Cambria"/>
              </a:rPr>
              <a:t> </a:t>
            </a:r>
            <a:r>
              <a:rPr sz="2100" spc="-55" dirty="0">
                <a:solidFill>
                  <a:srgbClr val="2E2B1F"/>
                </a:solidFill>
                <a:cs typeface="Cambria"/>
              </a:rPr>
              <a:t>POST,</a:t>
            </a:r>
            <a:r>
              <a:rPr sz="2100" spc="-15" dirty="0">
                <a:solidFill>
                  <a:srgbClr val="2E2B1F"/>
                </a:solidFill>
                <a:cs typeface="Cambria"/>
              </a:rPr>
              <a:t> </a:t>
            </a:r>
            <a:r>
              <a:rPr sz="2100" spc="-5" dirty="0">
                <a:solidFill>
                  <a:srgbClr val="2E2B1F"/>
                </a:solidFill>
                <a:cs typeface="Cambria"/>
              </a:rPr>
              <a:t>DELETE</a:t>
            </a:r>
            <a:r>
              <a:rPr sz="2100" spc="-5" dirty="0" smtClean="0">
                <a:solidFill>
                  <a:srgbClr val="2E2B1F"/>
                </a:solidFill>
                <a:cs typeface="Cambria"/>
              </a:rPr>
              <a:t>,</a:t>
            </a:r>
            <a:r>
              <a:rPr lang="en-US" sz="2100" spc="-5" dirty="0" smtClean="0">
                <a:solidFill>
                  <a:srgbClr val="2E2B1F"/>
                </a:solidFill>
                <a:cs typeface="Cambria"/>
              </a:rPr>
              <a:t> PUT, </a:t>
            </a:r>
            <a:r>
              <a:rPr sz="2100" spc="-10" dirty="0" smtClean="0">
                <a:solidFill>
                  <a:srgbClr val="2E2B1F"/>
                </a:solidFill>
                <a:cs typeface="Cambria"/>
              </a:rPr>
              <a:t>etc</a:t>
            </a:r>
            <a:r>
              <a:rPr sz="2100" spc="-10" dirty="0">
                <a:solidFill>
                  <a:srgbClr val="2E2B1F"/>
                </a:solidFill>
                <a:cs typeface="Cambria"/>
              </a:rPr>
              <a:t>.</a:t>
            </a:r>
            <a:endParaRPr sz="2100" dirty="0">
              <a:cs typeface="Cambri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848600" cy="1107996"/>
          </a:xfrm>
        </p:spPr>
        <p:txBody>
          <a:bodyPr/>
          <a:lstStyle/>
          <a:p>
            <a:r>
              <a:rPr lang="en-US" sz="3600" dirty="0" smtClean="0"/>
              <a:t>1. Create web application for client</a:t>
            </a:r>
            <a:endParaRPr lang="en-US" sz="3600" dirty="0"/>
          </a:p>
        </p:txBody>
      </p:sp>
      <p:pic>
        <p:nvPicPr>
          <p:cNvPr id="11266" name="Picture 2" descr="C:\Users\Vijayendra\Desktop\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12069178" cy="594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132410"/>
            <a:ext cx="7998460" cy="615553"/>
          </a:xfrm>
        </p:spPr>
        <p:txBody>
          <a:bodyPr/>
          <a:lstStyle/>
          <a:p>
            <a:r>
              <a:rPr lang="en-US" sz="4000" dirty="0" smtClean="0"/>
              <a:t>2. Create web service client</a:t>
            </a:r>
            <a:endParaRPr lang="en-US" sz="4000" dirty="0"/>
          </a:p>
        </p:txBody>
      </p:sp>
      <p:pic>
        <p:nvPicPr>
          <p:cNvPr id="12290" name="Picture 2" descr="C:\Users\Vijayendra\Desktop\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12230100" cy="617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Paste the WSDL URL </a:t>
            </a:r>
            <a:endParaRPr lang="en-US" dirty="0"/>
          </a:p>
        </p:txBody>
      </p:sp>
      <p:pic>
        <p:nvPicPr>
          <p:cNvPr id="13314" name="Picture 2" descr="C:\Users\Vijayendra\Desktop\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12230100" cy="586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2410"/>
            <a:ext cx="8608060" cy="553998"/>
          </a:xfrm>
        </p:spPr>
        <p:txBody>
          <a:bodyPr/>
          <a:lstStyle/>
          <a:p>
            <a:r>
              <a:rPr lang="en-US" sz="3600" dirty="0" smtClean="0"/>
              <a:t>4. Web service operations are </a:t>
            </a:r>
            <a:r>
              <a:rPr lang="en-US" sz="3600" dirty="0" smtClean="0"/>
              <a:t>now visible</a:t>
            </a:r>
            <a:endParaRPr lang="en-US" sz="3600" dirty="0"/>
          </a:p>
        </p:txBody>
      </p:sp>
      <p:pic>
        <p:nvPicPr>
          <p:cNvPr id="14338" name="Picture 2" descr="C:\Users\Vijayendra\Desktop\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52228"/>
            <a:ext cx="11296650" cy="60295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846060" cy="553998"/>
          </a:xfrm>
        </p:spPr>
        <p:txBody>
          <a:bodyPr/>
          <a:lstStyle/>
          <a:p>
            <a:r>
              <a:rPr lang="en-US" sz="3600" dirty="0" smtClean="0"/>
              <a:t>5. </a:t>
            </a:r>
            <a:r>
              <a:rPr lang="en-US" sz="3600" dirty="0" smtClean="0"/>
              <a:t>Create HTML form </a:t>
            </a:r>
            <a:r>
              <a:rPr lang="en-US" sz="3600" dirty="0" smtClean="0"/>
              <a:t>for web client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C:\Users\Vijayendra\Desktop\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46150"/>
            <a:ext cx="11141118" cy="5911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132411"/>
            <a:ext cx="7922260" cy="553390"/>
          </a:xfrm>
        </p:spPr>
        <p:txBody>
          <a:bodyPr/>
          <a:lstStyle/>
          <a:p>
            <a:r>
              <a:rPr lang="en-US" sz="3200" dirty="0" smtClean="0"/>
              <a:t>6. Set the web service operation to be called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C:\Users\Vijayendra\Desktop\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609600"/>
            <a:ext cx="10997517" cy="601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08060" cy="430887"/>
          </a:xfrm>
        </p:spPr>
        <p:txBody>
          <a:bodyPr/>
          <a:lstStyle/>
          <a:p>
            <a:r>
              <a:rPr lang="en-US" sz="2800" dirty="0" smtClean="0"/>
              <a:t>7. </a:t>
            </a:r>
            <a:r>
              <a:rPr lang="en-US" sz="2800" dirty="0" smtClean="0"/>
              <a:t>Operations </a:t>
            </a:r>
            <a:r>
              <a:rPr lang="en-US" sz="2800" dirty="0" smtClean="0"/>
              <a:t>available to the client, select one service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C:\Users\Vijayendra\Desktop\17services available to the client, select one servi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81050" y="685800"/>
            <a:ext cx="11601450" cy="601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08002"/>
            <a:ext cx="6592570" cy="553998"/>
          </a:xfrm>
        </p:spPr>
        <p:txBody>
          <a:bodyPr/>
          <a:lstStyle/>
          <a:p>
            <a:r>
              <a:rPr lang="en-US" sz="3600" dirty="0" smtClean="0"/>
              <a:t>8. Replace operation code</a:t>
            </a:r>
            <a:endParaRPr lang="en-US" sz="3600" dirty="0"/>
          </a:p>
        </p:txBody>
      </p:sp>
      <p:pic>
        <p:nvPicPr>
          <p:cNvPr id="18434" name="Picture 2" descr="C:\Users\Vijayendra\Desktop\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71600" y="825500"/>
            <a:ext cx="12230100" cy="641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C:\Users\Vijayendra\Desktop\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71600" y="457200"/>
            <a:ext cx="11726508" cy="6210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53109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2571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35530</TotalTime>
  <Words>3623</Words>
  <Application>Microsoft Office PowerPoint</Application>
  <PresentationFormat>On-screen Show (4:3)</PresentationFormat>
  <Paragraphs>550</Paragraphs>
  <Slides>99</Slides>
  <Notes>0</Notes>
  <HiddenSlides>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0" baseType="lpstr">
      <vt:lpstr>Office Theme</vt:lpstr>
      <vt:lpstr>PowerPoint Presentation</vt:lpstr>
      <vt:lpstr>Introduction to JSP</vt:lpstr>
      <vt:lpstr>Advantages of JSP</vt:lpstr>
      <vt:lpstr>Advantage of JSP over Servlet</vt:lpstr>
      <vt:lpstr>Life cycle of a JSP Page</vt:lpstr>
      <vt:lpstr>Life cycle of a JSP Page</vt:lpstr>
      <vt:lpstr>JSP Compilation</vt:lpstr>
      <vt:lpstr>JSP Initialization</vt:lpstr>
      <vt:lpstr>JSP Execution (main logic)</vt:lpstr>
      <vt:lpstr>JSP Cleanup</vt:lpstr>
      <vt:lpstr>Creating a JSP Page</vt:lpstr>
      <vt:lpstr>PowerPoint Presentation</vt:lpstr>
      <vt:lpstr>PowerPoint Presentation</vt:lpstr>
      <vt:lpstr>PowerPoint Presentation</vt:lpstr>
      <vt:lpstr>PowerPoint Presentation</vt:lpstr>
      <vt:lpstr>Creating a JSP Page</vt:lpstr>
      <vt:lpstr>Creating a JSP Page</vt:lpstr>
      <vt:lpstr>PowerPoint Presentation</vt:lpstr>
      <vt:lpstr>PowerPoint Presentation</vt:lpstr>
      <vt:lpstr>PowerPoint Presentation</vt:lpstr>
      <vt:lpstr>Elements of JSP</vt:lpstr>
      <vt:lpstr>JSP Comments</vt:lpstr>
      <vt:lpstr>JSP Directives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directives continued…</vt:lpstr>
      <vt:lpstr>The Scriptlet</vt:lpstr>
      <vt:lpstr>JSP Declarations</vt:lpstr>
      <vt:lpstr>JSP Expression</vt:lpstr>
      <vt:lpstr>Java Database Connectivity (JDBC)</vt:lpstr>
      <vt:lpstr>JDBC Connectivity with JSP</vt:lpstr>
      <vt:lpstr>JDBC Connectivity with JSP-</vt:lpstr>
      <vt:lpstr>JDBC Connectivity with JSP- Add rows in database (mysql)</vt:lpstr>
      <vt:lpstr>JSP Code in Eclipse</vt:lpstr>
      <vt:lpstr>JDBC Connectivity with JSP-</vt:lpstr>
      <vt:lpstr>JDBC Connectivity with JSP-</vt:lpstr>
      <vt:lpstr>JDBC Connectivity with JSP- Example 2- JSP Code for insert data in emp table and display the  inserted data from table</vt:lpstr>
      <vt:lpstr>JDBC Connectivity with JSP-</vt:lpstr>
      <vt:lpstr>JDBC Connectivity with JSP-</vt:lpstr>
      <vt:lpstr>JDBC Connectivity with JSP-</vt:lpstr>
      <vt:lpstr>JSP Action tags</vt:lpstr>
      <vt:lpstr>JSP Actions</vt:lpstr>
      <vt:lpstr>&lt;jsp:useBean&gt; action tag </vt:lpstr>
      <vt:lpstr>Example of jsp:useBean action tag</vt:lpstr>
      <vt:lpstr>&lt;jsp:setProperty&gt; action tag </vt:lpstr>
      <vt:lpstr>&lt;jsp:getProperty&gt; action tag </vt:lpstr>
      <vt:lpstr>PowerPoint Presentation</vt:lpstr>
      <vt:lpstr>PowerPoint Presentation</vt:lpstr>
      <vt:lpstr>jsp:forward action tag </vt:lpstr>
      <vt:lpstr>PowerPoint Presentation</vt:lpstr>
      <vt:lpstr>Working mechanism of &lt;jsp:forward&gt; </vt:lpstr>
      <vt:lpstr>&lt;jsp:include&gt; action tag </vt:lpstr>
      <vt:lpstr>Working mechanism of &lt;jsp:include&gt; </vt:lpstr>
      <vt:lpstr>Example of &lt;jsp:include&gt; action tag</vt:lpstr>
      <vt:lpstr>&lt;%@include &gt;  Vs &lt;jsp:include&gt; </vt:lpstr>
      <vt:lpstr>&lt;jsp:element&gt;, &lt;jsp:attribute&gt; and &lt;jsp:body&gt; actions tags</vt:lpstr>
      <vt:lpstr>PowerPoint Presentation</vt:lpstr>
      <vt:lpstr>&lt;jsp:plugin&gt; &amp; &lt;jsp:fallback&gt; action tag</vt:lpstr>
      <vt:lpstr>JSP Templates</vt:lpstr>
      <vt:lpstr>PowerPoint Presentation</vt:lpstr>
      <vt:lpstr>continued…</vt:lpstr>
      <vt:lpstr>Example  of    JSP Templates</vt:lpstr>
      <vt:lpstr>PowerPoint Presentation</vt:lpstr>
      <vt:lpstr>PowerPoint Presentation</vt:lpstr>
      <vt:lpstr>Link for JSP quiz:</vt:lpstr>
      <vt:lpstr>Web Services</vt:lpstr>
      <vt:lpstr>Web Services: Overview</vt:lpstr>
      <vt:lpstr>Components of Web Services</vt:lpstr>
      <vt:lpstr>Skeleton SOAP Message</vt:lpstr>
      <vt:lpstr>A SOAP Example</vt:lpstr>
      <vt:lpstr>PowerPoint Presentation</vt:lpstr>
      <vt:lpstr>PowerPoint Presentation</vt:lpstr>
      <vt:lpstr>PowerPoint Presentation</vt:lpstr>
      <vt:lpstr>StockService WSDL example</vt:lpstr>
      <vt:lpstr>Steps to create a SOAP Web service</vt:lpstr>
      <vt:lpstr>1.Create web application for web service</vt:lpstr>
      <vt:lpstr>2.Create a web service</vt:lpstr>
      <vt:lpstr>3.Give name &amp; package to the web service</vt:lpstr>
      <vt:lpstr>PowerPoint Presentation</vt:lpstr>
      <vt:lpstr>4. Add an operation to the service</vt:lpstr>
      <vt:lpstr>PowerPoint Presentation</vt:lpstr>
      <vt:lpstr>5. Clean &amp; build </vt:lpstr>
      <vt:lpstr>6. Deploy</vt:lpstr>
      <vt:lpstr>7. Using the web-service</vt:lpstr>
      <vt:lpstr>WSDL </vt:lpstr>
      <vt:lpstr>Steps to create a consumer client for web service</vt:lpstr>
      <vt:lpstr>1. Create web application for client</vt:lpstr>
      <vt:lpstr>2. Create web service client</vt:lpstr>
      <vt:lpstr>3. Paste the WSDL URL </vt:lpstr>
      <vt:lpstr>4. Web service operations are now visible</vt:lpstr>
      <vt:lpstr>5. Create HTML form for web client</vt:lpstr>
      <vt:lpstr>6. Set the web service operation to be called</vt:lpstr>
      <vt:lpstr>7. Operations available to the client, select one service</vt:lpstr>
      <vt:lpstr>8. Replace operation code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Vijayendra</dc:creator>
  <cp:lastModifiedBy>Vijayendra</cp:lastModifiedBy>
  <cp:revision>952</cp:revision>
  <dcterms:created xsi:type="dcterms:W3CDTF">2021-02-23T02:40:43Z</dcterms:created>
  <dcterms:modified xsi:type="dcterms:W3CDTF">2025-03-25T02:21:18Z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2021-02-23T00:00:00Z</vt:filetime>
  </property>
</Properties>
</file>